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25"/>
  </p:notesMasterIdLst>
  <p:sldIdLst>
    <p:sldId id="256" r:id="rId3"/>
    <p:sldId id="257" r:id="rId4"/>
    <p:sldId id="259" r:id="rId5"/>
    <p:sldId id="260" r:id="rId6"/>
    <p:sldId id="261" r:id="rId7"/>
    <p:sldId id="288" r:id="rId8"/>
    <p:sldId id="265" r:id="rId9"/>
    <p:sldId id="268" r:id="rId10"/>
    <p:sldId id="267" r:id="rId11"/>
    <p:sldId id="282" r:id="rId12"/>
    <p:sldId id="269" r:id="rId13"/>
    <p:sldId id="289" r:id="rId14"/>
    <p:sldId id="272" r:id="rId15"/>
    <p:sldId id="292" r:id="rId16"/>
    <p:sldId id="291" r:id="rId17"/>
    <p:sldId id="275" r:id="rId18"/>
    <p:sldId id="276" r:id="rId19"/>
    <p:sldId id="277" r:id="rId20"/>
    <p:sldId id="284" r:id="rId21"/>
    <p:sldId id="290" r:id="rId22"/>
    <p:sldId id="280" r:id="rId23"/>
    <p:sldId id="281" r:id="rId24"/>
  </p:sldIdLst>
  <p:sldSz cx="9144000" cy="6858000" type="screen4x3"/>
  <p:notesSz cx="6858000" cy="9144000"/>
  <p:embeddedFontLst>
    <p:embeddedFont>
      <p:font typeface="Fira Sans Condensed" panose="020B0503050000020004" pitchFamily="34" charset="0"/>
      <p:regular r:id="rId26"/>
      <p:bold r:id="rId27"/>
      <p:italic r:id="rId28"/>
      <p:boldItalic r:id="rId29"/>
    </p:embeddedFont>
    <p:embeddedFont>
      <p:font typeface="Fira Sans Condensed Medium" panose="020B06030500000200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Lobster" panose="00000500000000000000" pitchFamily="2" charset="0"/>
      <p:regular r:id="rId38"/>
    </p:embeddedFont>
    <p:embeddedFont>
      <p:font typeface="Open Sans" panose="020B0606030504020204" pitchFamily="34" charset="0"/>
      <p:regular r:id="rId39"/>
      <p:bold r:id="rId40"/>
      <p:italic r:id="rId41"/>
      <p:boldItalic r:id="rId42"/>
    </p:embeddedFont>
    <p:embeddedFont>
      <p:font typeface="Rajdhani"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nB9lRfD9HKLPm6qW7RN3CeK/v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631" autoAdjust="0"/>
    <p:restoredTop sz="66928" autoAdjust="0"/>
  </p:normalViewPr>
  <p:slideViewPr>
    <p:cSldViewPr snapToGrid="0">
      <p:cViewPr varScale="1">
        <p:scale>
          <a:sx n="55" d="100"/>
          <a:sy n="55" d="100"/>
        </p:scale>
        <p:origin x="166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customschemas.google.com/relationships/presentationmetadata" Target="meta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Kính</a:t>
            </a:r>
            <a:r>
              <a:rPr lang="en-US" sz="1800" dirty="0">
                <a:latin typeface="Calibri"/>
                <a:ea typeface="Calibri"/>
                <a:cs typeface="Calibri"/>
                <a:sym typeface="Calibri"/>
              </a:rPr>
              <a:t> </a:t>
            </a:r>
            <a:r>
              <a:rPr lang="en-US" sz="1800" dirty="0" err="1">
                <a:latin typeface="Calibri"/>
                <a:ea typeface="Calibri"/>
                <a:cs typeface="Calibri"/>
                <a:sym typeface="Calibri"/>
              </a:rPr>
              <a:t>thưa</a:t>
            </a:r>
            <a:r>
              <a:rPr lang="en-US" sz="1800" dirty="0">
                <a:latin typeface="Calibri"/>
                <a:ea typeface="Calibri"/>
                <a:cs typeface="Calibri"/>
                <a:sym typeface="Calibri"/>
              </a:rPr>
              <a:t> </a:t>
            </a:r>
            <a:r>
              <a:rPr lang="vi-VN" sz="1800" dirty="0">
                <a:latin typeface="Calibri"/>
                <a:ea typeface="Calibri"/>
                <a:cs typeface="Calibri"/>
                <a:sym typeface="Calibri"/>
              </a:rPr>
              <a:t>các thầy cô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toàn</a:t>
            </a:r>
            <a:r>
              <a:rPr lang="en-US" sz="1800" dirty="0">
                <a:latin typeface="Calibri"/>
                <a:ea typeface="Calibri"/>
                <a:cs typeface="Calibri"/>
                <a:sym typeface="Calibri"/>
              </a:rPr>
              <a:t> </a:t>
            </a:r>
            <a:r>
              <a:rPr lang="en-US" sz="1800" dirty="0" err="1">
                <a:latin typeface="Calibri"/>
                <a:ea typeface="Calibri"/>
                <a:cs typeface="Calibri"/>
                <a:sym typeface="Calibri"/>
              </a:rPr>
              <a:t>thể</a:t>
            </a:r>
            <a:r>
              <a:rPr lang="en-US" sz="1800" dirty="0">
                <a:latin typeface="Calibri"/>
                <a:ea typeface="Calibri"/>
                <a:cs typeface="Calibri"/>
                <a:sym typeface="Calibri"/>
              </a:rPr>
              <a:t> </a:t>
            </a:r>
            <a:r>
              <a:rPr lang="en-US" sz="1800" dirty="0" err="1">
                <a:latin typeface="Calibri"/>
                <a:ea typeface="Calibri"/>
                <a:cs typeface="Calibri"/>
                <a:sym typeface="Calibri"/>
              </a:rPr>
              <a:t>các</a:t>
            </a:r>
            <a:r>
              <a:rPr lang="en-US" sz="1800" dirty="0">
                <a:latin typeface="Calibri"/>
                <a:ea typeface="Calibri"/>
                <a:cs typeface="Calibri"/>
                <a:sym typeface="Calibri"/>
              </a:rPr>
              <a:t> </a:t>
            </a:r>
            <a:r>
              <a:rPr lang="en-US" sz="1800" dirty="0" err="1">
                <a:latin typeface="Calibri"/>
                <a:ea typeface="Calibri"/>
                <a:cs typeface="Calibri"/>
                <a:sym typeface="Calibri"/>
              </a:rPr>
              <a:t>bạn</a:t>
            </a:r>
            <a:r>
              <a:rPr lang="en-US" sz="1800" dirty="0">
                <a:latin typeface="Calibri"/>
                <a:ea typeface="Calibri"/>
                <a:cs typeface="Calibri"/>
                <a:sym typeface="Calibri"/>
              </a:rPr>
              <a:t>. Em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vi-VN" sz="1800" dirty="0">
                <a:latin typeface="Calibri"/>
                <a:ea typeface="Calibri"/>
                <a:cs typeface="Calibri"/>
                <a:sym typeface="Calibri"/>
              </a:rPr>
              <a:t>Nguyễn Ngọc Ánh</a:t>
            </a:r>
            <a:r>
              <a:rPr lang="en-US" sz="1800" dirty="0">
                <a:latin typeface="Calibri"/>
                <a:ea typeface="Calibri"/>
                <a:cs typeface="Calibri"/>
                <a:sym typeface="Calibri"/>
              </a:rPr>
              <a:t>, </a:t>
            </a:r>
            <a:r>
              <a:rPr lang="en-US" sz="1800" dirty="0" err="1">
                <a:latin typeface="Calibri"/>
                <a:ea typeface="Calibri"/>
                <a:cs typeface="Calibri"/>
                <a:sym typeface="Calibri"/>
              </a:rPr>
              <a:t>lớp</a:t>
            </a:r>
            <a:r>
              <a:rPr lang="en-US" sz="1800" dirty="0">
                <a:latin typeface="Calibri"/>
                <a:ea typeface="Calibri"/>
                <a:cs typeface="Calibri"/>
                <a:sym typeface="Calibri"/>
              </a:rPr>
              <a:t> </a:t>
            </a:r>
            <a:r>
              <a:rPr lang="vi-VN" sz="1800" dirty="0">
                <a:latin typeface="Calibri"/>
                <a:ea typeface="Calibri"/>
                <a:cs typeface="Calibri"/>
                <a:sym typeface="Calibri"/>
              </a:rPr>
              <a:t>CNTT VP </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đồ</a:t>
            </a:r>
            <a:r>
              <a:rPr lang="en-US" sz="1800" dirty="0">
                <a:latin typeface="Calibri"/>
                <a:ea typeface="Calibri"/>
                <a:cs typeface="Calibri"/>
                <a:sym typeface="Calibri"/>
              </a:rPr>
              <a:t> </a:t>
            </a:r>
            <a:r>
              <a:rPr lang="en-US" sz="1800" dirty="0" err="1">
                <a:latin typeface="Calibri"/>
                <a:ea typeface="Calibri"/>
                <a:cs typeface="Calibri"/>
                <a:sym typeface="Calibri"/>
              </a:rPr>
              <a:t>án</a:t>
            </a:r>
            <a:r>
              <a:rPr lang="en-US" sz="1800" dirty="0">
                <a:latin typeface="Calibri"/>
                <a:ea typeface="Calibri"/>
                <a:cs typeface="Calibri"/>
                <a:sym typeface="Calibri"/>
              </a:rPr>
              <a:t> </a:t>
            </a:r>
            <a:r>
              <a:rPr lang="en-US" sz="1800" dirty="0" err="1">
                <a:latin typeface="Calibri"/>
                <a:ea typeface="Calibri"/>
                <a:cs typeface="Calibri"/>
                <a:sym typeface="Calibri"/>
              </a:rPr>
              <a:t>tốt</a:t>
            </a:r>
            <a:r>
              <a:rPr lang="en-US" sz="1800" dirty="0">
                <a:latin typeface="Calibri"/>
                <a:ea typeface="Calibri"/>
                <a:cs typeface="Calibri"/>
                <a:sym typeface="Calibri"/>
              </a:rPr>
              <a:t> </a:t>
            </a:r>
            <a:r>
              <a:rPr lang="en-US" sz="1800" dirty="0" err="1">
                <a:latin typeface="Calibri"/>
                <a:ea typeface="Calibri"/>
                <a:cs typeface="Calibri"/>
                <a:sym typeface="Calibri"/>
              </a:rPr>
              <a:t>nghiệp</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mình</a:t>
            </a:r>
            <a:r>
              <a:rPr lang="en-US" sz="1800" dirty="0">
                <a:latin typeface="Calibri"/>
                <a:ea typeface="Calibri"/>
                <a:cs typeface="Calibri"/>
                <a:sym typeface="Calibri"/>
              </a:rPr>
              <a:t> </a:t>
            </a:r>
            <a:r>
              <a:rPr lang="en-US" sz="1800" dirty="0" err="1">
                <a:latin typeface="Calibri"/>
                <a:ea typeface="Calibri"/>
                <a:cs typeface="Calibri"/>
                <a:sym typeface="Calibri"/>
              </a:rPr>
              <a:t>với</a:t>
            </a:r>
            <a:r>
              <a:rPr lang="en-US" sz="1800" dirty="0">
                <a:latin typeface="Calibri"/>
                <a:ea typeface="Calibri"/>
                <a:cs typeface="Calibri"/>
                <a:sym typeface="Calibri"/>
              </a:rPr>
              <a:t> </a:t>
            </a:r>
            <a:r>
              <a:rPr lang="en-US" sz="1800" dirty="0" err="1">
                <a:latin typeface="Calibri"/>
                <a:ea typeface="Calibri"/>
                <a:cs typeface="Calibri"/>
                <a:sym typeface="Calibri"/>
              </a:rPr>
              <a:t>tên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tài</a:t>
            </a:r>
            <a:r>
              <a:rPr lang="en-US" sz="1800" dirty="0">
                <a:latin typeface="Calibri"/>
                <a:ea typeface="Calibri"/>
                <a:cs typeface="Calibri"/>
                <a:sym typeface="Calibri"/>
              </a:rPr>
              <a:t> “</a:t>
            </a:r>
            <a:r>
              <a:rPr lang="en-US" sz="1800" dirty="0" err="1">
                <a:solidFill>
                  <a:srgbClr val="000000"/>
                </a:solidFill>
                <a:latin typeface="Fira Sans Condensed"/>
                <a:ea typeface="Fira Sans Condensed"/>
                <a:cs typeface="Fira Sans Condensed"/>
                <a:sym typeface="Fira Sans Condensed"/>
              </a:rPr>
              <a:t>Xây</a:t>
            </a:r>
            <a:r>
              <a:rPr lang="en-US" sz="1800" dirty="0">
                <a:solidFill>
                  <a:srgbClr val="000000"/>
                </a:solidFill>
                <a:latin typeface="Fira Sans Condensed"/>
                <a:ea typeface="Fira Sans Condensed"/>
                <a:cs typeface="Fira Sans Condensed"/>
                <a:sym typeface="Fira Sans Condensed"/>
              </a:rPr>
              <a:t> </a:t>
            </a:r>
            <a:r>
              <a:rPr lang="en-US" sz="1800" dirty="0" err="1">
                <a:solidFill>
                  <a:srgbClr val="000000"/>
                </a:solidFill>
                <a:latin typeface="Fira Sans Condensed"/>
                <a:ea typeface="Fira Sans Condensed"/>
                <a:cs typeface="Fira Sans Condensed"/>
                <a:sym typeface="Fira Sans Condensed"/>
              </a:rPr>
              <a:t>dựng</a:t>
            </a:r>
            <a:r>
              <a:rPr lang="en-US" sz="1800" dirty="0">
                <a:solidFill>
                  <a:srgbClr val="000000"/>
                </a:solidFill>
                <a:latin typeface="Fira Sans Condensed"/>
                <a:ea typeface="Fira Sans Condensed"/>
                <a:cs typeface="Fira Sans Condensed"/>
                <a:sym typeface="Fira Sans Condensed"/>
              </a:rPr>
              <a:t> website </a:t>
            </a:r>
            <a:r>
              <a:rPr lang="vi-VN" sz="1800" dirty="0">
                <a:solidFill>
                  <a:srgbClr val="000000"/>
                </a:solidFill>
                <a:latin typeface="Fira Sans Condensed"/>
                <a:ea typeface="Fira Sans Condensed"/>
                <a:cs typeface="Fira Sans Condensed"/>
                <a:sym typeface="Fira Sans Condensed"/>
              </a:rPr>
              <a:t>hỗ trợ kinh doanh thời trang</a:t>
            </a:r>
            <a:r>
              <a:rPr lang="en-US" sz="1800" dirty="0">
                <a:latin typeface="Calibri"/>
                <a:ea typeface="Calibri"/>
                <a:cs typeface="Calibri"/>
                <a:sym typeface="Calibri"/>
              </a:rPr>
              <a:t>”. Sau </a:t>
            </a:r>
            <a:r>
              <a:rPr lang="en-US" sz="1800" dirty="0" err="1">
                <a:latin typeface="Calibri"/>
                <a:ea typeface="Calibri"/>
                <a:cs typeface="Calibri"/>
                <a:sym typeface="Calibri"/>
              </a:rPr>
              <a:t>đây</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bắt</a:t>
            </a:r>
            <a:r>
              <a:rPr lang="en-US" sz="1800" dirty="0">
                <a:latin typeface="Calibri"/>
                <a:ea typeface="Calibri"/>
                <a:cs typeface="Calibri"/>
                <a:sym typeface="Calibri"/>
              </a:rPr>
              <a:t> </a:t>
            </a:r>
            <a:r>
              <a:rPr lang="en-US" sz="1800" dirty="0" err="1">
                <a:latin typeface="Calibri"/>
                <a:ea typeface="Calibri"/>
                <a:cs typeface="Calibri"/>
                <a:sym typeface="Calibri"/>
              </a:rPr>
              <a:t>đầu</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mình</a:t>
            </a:r>
            <a:r>
              <a:rPr lang="en-US" sz="1800" dirty="0">
                <a:latin typeface="Calibri"/>
                <a:ea typeface="Calibri"/>
                <a:cs typeface="Calibri"/>
                <a:sym typeface="Calibri"/>
              </a:rPr>
              <a:t>.</a:t>
            </a:r>
            <a:endParaRPr dirty="0"/>
          </a:p>
          <a:p>
            <a:pPr marL="0" lvl="0" indent="0" algn="l" rtl="0">
              <a:lnSpc>
                <a:spcPct val="100000"/>
              </a:lnSpc>
              <a:spcBef>
                <a:spcPts val="0"/>
              </a:spcBef>
              <a:spcAft>
                <a:spcPts val="0"/>
              </a:spcAft>
              <a:buSzPts val="1100"/>
              <a:buNone/>
            </a:pPr>
            <a:endParaRPr dirty="0"/>
          </a:p>
        </p:txBody>
      </p:sp>
      <p:sp>
        <p:nvSpPr>
          <p:cNvPr id="157" name="Google Shape;15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19" name="Google Shape;3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361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Nội</a:t>
            </a:r>
            <a:r>
              <a:rPr lang="en-US" sz="1800" dirty="0">
                <a:latin typeface="Calibri"/>
                <a:ea typeface="Calibri"/>
                <a:cs typeface="Calibri"/>
                <a:sym typeface="Calibri"/>
              </a:rPr>
              <a:t> dung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gồm</a:t>
            </a:r>
            <a:r>
              <a:rPr lang="en-US" sz="1800" dirty="0">
                <a:latin typeface="Calibri"/>
                <a:ea typeface="Calibri"/>
                <a:cs typeface="Calibri"/>
                <a:sym typeface="Calibri"/>
              </a:rPr>
              <a:t> 5 </a:t>
            </a:r>
            <a:r>
              <a:rPr lang="en-US" sz="1800" dirty="0" err="1">
                <a:latin typeface="Calibri"/>
                <a:ea typeface="Calibri"/>
                <a:cs typeface="Calibri"/>
                <a:sym typeface="Calibri"/>
              </a:rPr>
              <a:t>mục</a:t>
            </a:r>
            <a:r>
              <a:rPr lang="en-US" sz="1800" dirty="0">
                <a:latin typeface="Calibri"/>
                <a:ea typeface="Calibri"/>
                <a:cs typeface="Calibri"/>
                <a:sym typeface="Calibri"/>
              </a:rPr>
              <a:t> </a:t>
            </a:r>
            <a:r>
              <a:rPr lang="en-US" sz="1800" dirty="0" err="1">
                <a:latin typeface="Calibri"/>
                <a:ea typeface="Calibri"/>
                <a:cs typeface="Calibri"/>
                <a:sym typeface="Calibri"/>
              </a:rPr>
              <a:t>chính</a:t>
            </a:r>
            <a:r>
              <a:rPr lang="en-US" sz="1800" dirty="0">
                <a:latin typeface="Calibri"/>
                <a:ea typeface="Calibri"/>
                <a:cs typeface="Calibri"/>
                <a:sym typeface="Calibri"/>
              </a:rPr>
              <a:t>. </a:t>
            </a:r>
            <a:r>
              <a:rPr lang="en-US" sz="1800" dirty="0" err="1">
                <a:latin typeface="Calibri"/>
                <a:ea typeface="Calibri"/>
                <a:cs typeface="Calibri"/>
                <a:sym typeface="Calibri"/>
              </a:rPr>
              <a:t>Bắt</a:t>
            </a:r>
            <a:r>
              <a:rPr lang="en-US" sz="1800" dirty="0">
                <a:latin typeface="Calibri"/>
                <a:ea typeface="Calibri"/>
                <a:cs typeface="Calibri"/>
                <a:sym typeface="Calibri"/>
              </a:rPr>
              <a:t> </a:t>
            </a:r>
            <a:r>
              <a:rPr lang="en-US" sz="1800" dirty="0" err="1">
                <a:latin typeface="Calibri"/>
                <a:ea typeface="Calibri"/>
                <a:cs typeface="Calibri"/>
                <a:sym typeface="Calibri"/>
              </a:rPr>
              <a:t>đầu</a:t>
            </a:r>
            <a:r>
              <a:rPr lang="en-US" sz="1800" dirty="0">
                <a:latin typeface="Calibri"/>
                <a:ea typeface="Calibri"/>
                <a:cs typeface="Calibri"/>
                <a:sym typeface="Calibri"/>
              </a:rPr>
              <a:t> </a:t>
            </a:r>
            <a:r>
              <a:rPr lang="en-US" sz="1800" dirty="0" err="1">
                <a:latin typeface="Calibri"/>
                <a:ea typeface="Calibri"/>
                <a:cs typeface="Calibri"/>
                <a:sym typeface="Calibri"/>
              </a:rPr>
              <a:t>từ</a:t>
            </a:r>
            <a:r>
              <a:rPr lang="en-US" sz="1800" dirty="0">
                <a:latin typeface="Calibri"/>
                <a:ea typeface="Calibri"/>
                <a:cs typeface="Calibri"/>
                <a:sym typeface="Calibri"/>
              </a:rPr>
              <a:t> </a:t>
            </a:r>
            <a:r>
              <a:rPr lang="en-US" sz="1800" dirty="0" err="1">
                <a:latin typeface="Calibri"/>
                <a:ea typeface="Calibri"/>
                <a:cs typeface="Calibri"/>
                <a:sym typeface="Calibri"/>
              </a:rPr>
              <a:t>đặt</a:t>
            </a:r>
            <a:r>
              <a:rPr lang="en-US" sz="1800" dirty="0">
                <a:latin typeface="Calibri"/>
                <a:ea typeface="Calibri"/>
                <a:cs typeface="Calibri"/>
                <a:sym typeface="Calibri"/>
              </a:rPr>
              <a:t> </a:t>
            </a:r>
            <a:r>
              <a:rPr lang="en-US" sz="1800" dirty="0" err="1">
                <a:latin typeface="Calibri"/>
                <a:ea typeface="Calibri"/>
                <a:cs typeface="Calibri"/>
                <a:sym typeface="Calibri"/>
              </a:rPr>
              <a:t>vấn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định</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giải</a:t>
            </a:r>
            <a:r>
              <a:rPr lang="en-US" sz="1800" dirty="0">
                <a:latin typeface="Calibri"/>
                <a:ea typeface="Calibri"/>
                <a:cs typeface="Calibri"/>
                <a:sym typeface="Calibri"/>
              </a:rPr>
              <a:t> </a:t>
            </a:r>
            <a:r>
              <a:rPr lang="en-US" sz="1800" dirty="0" err="1">
                <a:latin typeface="Calibri"/>
                <a:ea typeface="Calibri"/>
                <a:cs typeface="Calibri"/>
                <a:sym typeface="Calibri"/>
              </a:rPr>
              <a:t>pháp</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thứ</a:t>
            </a:r>
            <a:r>
              <a:rPr lang="en-US" sz="1800" dirty="0">
                <a:latin typeface="Calibri"/>
                <a:ea typeface="Calibri"/>
                <a:cs typeface="Calibri"/>
                <a:sym typeface="Calibri"/>
              </a:rPr>
              <a:t> 2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khảo</a:t>
            </a:r>
            <a:r>
              <a:rPr lang="en-US" sz="1800" dirty="0">
                <a:latin typeface="Calibri"/>
                <a:ea typeface="Calibri"/>
                <a:cs typeface="Calibri"/>
                <a:sym typeface="Calibri"/>
              </a:rPr>
              <a:t> </a:t>
            </a:r>
            <a:r>
              <a:rPr lang="en-US" sz="1800" dirty="0" err="1">
                <a:latin typeface="Calibri"/>
                <a:ea typeface="Calibri"/>
                <a:cs typeface="Calibri"/>
                <a:sym typeface="Calibri"/>
              </a:rPr>
              <a:t>sát</a:t>
            </a:r>
            <a:r>
              <a:rPr lang="en-US" sz="1800" dirty="0">
                <a:latin typeface="Calibri"/>
                <a:ea typeface="Calibri"/>
                <a:cs typeface="Calibri"/>
                <a:sym typeface="Calibri"/>
              </a:rPr>
              <a:t> </a:t>
            </a:r>
            <a:r>
              <a:rPr lang="en-US" sz="1800" dirty="0" err="1">
                <a:latin typeface="Calibri"/>
                <a:ea typeface="Calibri"/>
                <a:cs typeface="Calibri"/>
                <a:sym typeface="Calibri"/>
              </a:rPr>
              <a:t>hiện</a:t>
            </a:r>
            <a:r>
              <a:rPr lang="en-US" sz="1800" dirty="0">
                <a:latin typeface="Calibri"/>
                <a:ea typeface="Calibri"/>
                <a:cs typeface="Calibri"/>
                <a:sym typeface="Calibri"/>
              </a:rPr>
              <a:t> </a:t>
            </a:r>
            <a:r>
              <a:rPr lang="en-US" sz="1800" dirty="0" err="1">
                <a:latin typeface="Calibri"/>
                <a:ea typeface="Calibri"/>
                <a:cs typeface="Calibri"/>
                <a:sym typeface="Calibri"/>
              </a:rPr>
              <a:t>trạng</a:t>
            </a:r>
            <a:r>
              <a:rPr lang="en-US" sz="1800" dirty="0">
                <a:latin typeface="Calibri"/>
                <a:ea typeface="Calibri"/>
                <a:cs typeface="Calibri"/>
                <a:sym typeface="Calibri"/>
              </a:rPr>
              <a:t>. </a:t>
            </a:r>
            <a:r>
              <a:rPr lang="en-US" sz="1800" dirty="0" err="1">
                <a:latin typeface="Calibri"/>
                <a:ea typeface="Calibri"/>
                <a:cs typeface="Calibri"/>
                <a:sym typeface="Calibri"/>
              </a:rPr>
              <a:t>Tiếp</a:t>
            </a:r>
            <a:r>
              <a:rPr lang="en-US" sz="1800" dirty="0">
                <a:latin typeface="Calibri"/>
                <a:ea typeface="Calibri"/>
                <a:cs typeface="Calibri"/>
                <a:sym typeface="Calibri"/>
              </a:rPr>
              <a:t> </a:t>
            </a:r>
            <a:r>
              <a:rPr lang="en-US" sz="1800" dirty="0" err="1">
                <a:latin typeface="Calibri"/>
                <a:ea typeface="Calibri"/>
                <a:cs typeface="Calibri"/>
                <a:sym typeface="Calibri"/>
              </a:rPr>
              <a:t>theo</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3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thiết</a:t>
            </a:r>
            <a:r>
              <a:rPr lang="en-US" sz="1800" dirty="0">
                <a:latin typeface="Calibri"/>
                <a:ea typeface="Calibri"/>
                <a:cs typeface="Calibri"/>
                <a:sym typeface="Calibri"/>
              </a:rPr>
              <a:t> </a:t>
            </a:r>
            <a:r>
              <a:rPr lang="en-US" sz="1800" dirty="0" err="1">
                <a:latin typeface="Calibri"/>
                <a:ea typeface="Calibri"/>
                <a:cs typeface="Calibri"/>
                <a:sym typeface="Calibri"/>
              </a:rPr>
              <a:t>kế</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xây</a:t>
            </a:r>
            <a:r>
              <a:rPr lang="en-US" sz="1800" dirty="0">
                <a:latin typeface="Calibri"/>
                <a:ea typeface="Calibri"/>
                <a:cs typeface="Calibri"/>
                <a:sym typeface="Calibri"/>
              </a:rPr>
              <a:t> </a:t>
            </a:r>
            <a:r>
              <a:rPr lang="en-US" sz="1800" dirty="0" err="1">
                <a:latin typeface="Calibri"/>
                <a:ea typeface="Calibri"/>
                <a:cs typeface="Calibri"/>
                <a:sym typeface="Calibri"/>
              </a:rPr>
              <a:t>dựng</a:t>
            </a:r>
            <a:r>
              <a:rPr lang="en-US" sz="1800" dirty="0">
                <a:latin typeface="Calibri"/>
                <a:ea typeface="Calibri"/>
                <a:cs typeface="Calibri"/>
                <a:sym typeface="Calibri"/>
              </a:rPr>
              <a:t> </a:t>
            </a:r>
            <a:r>
              <a:rPr lang="en-US" sz="1800" dirty="0" err="1">
                <a:latin typeface="Calibri"/>
                <a:ea typeface="Calibri"/>
                <a:cs typeface="Calibri"/>
                <a:sym typeface="Calibri"/>
              </a:rPr>
              <a:t>hệ</a:t>
            </a:r>
            <a:r>
              <a:rPr lang="en-US" sz="1800" dirty="0">
                <a:latin typeface="Calibri"/>
                <a:ea typeface="Calibri"/>
                <a:cs typeface="Calibri"/>
                <a:sym typeface="Calibri"/>
              </a:rPr>
              <a:t> </a:t>
            </a:r>
            <a:r>
              <a:rPr lang="en-US" sz="1800" dirty="0" err="1">
                <a:latin typeface="Calibri"/>
                <a:ea typeface="Calibri"/>
                <a:cs typeface="Calibri"/>
                <a:sym typeface="Calibri"/>
              </a:rPr>
              <a:t>thống</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4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quả</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những</a:t>
            </a:r>
            <a:r>
              <a:rPr lang="en-US" sz="1800" dirty="0">
                <a:latin typeface="Calibri"/>
                <a:ea typeface="Calibri"/>
                <a:cs typeface="Calibri"/>
                <a:sym typeface="Calibri"/>
              </a:rPr>
              <a:t> </a:t>
            </a:r>
            <a:r>
              <a:rPr lang="en-US" sz="1800" dirty="0" err="1">
                <a:latin typeface="Calibri"/>
                <a:ea typeface="Calibri"/>
                <a:cs typeface="Calibri"/>
                <a:sym typeface="Calibri"/>
              </a:rPr>
              <a:t>đóng</a:t>
            </a:r>
            <a:r>
              <a:rPr lang="en-US" sz="1800" dirty="0">
                <a:latin typeface="Calibri"/>
                <a:ea typeface="Calibri"/>
                <a:cs typeface="Calibri"/>
                <a:sym typeface="Calibri"/>
              </a:rPr>
              <a:t> </a:t>
            </a:r>
            <a:r>
              <a:rPr lang="en-US" sz="1800" dirty="0" err="1">
                <a:latin typeface="Calibri"/>
                <a:ea typeface="Calibri"/>
                <a:cs typeface="Calibri"/>
                <a:sym typeface="Calibri"/>
              </a:rPr>
              <a:t>góp</a:t>
            </a:r>
            <a:r>
              <a:rPr lang="en-US" sz="1800" dirty="0">
                <a:latin typeface="Calibri"/>
                <a:ea typeface="Calibri"/>
                <a:cs typeface="Calibri"/>
                <a:sym typeface="Calibri"/>
              </a:rPr>
              <a:t> </a:t>
            </a:r>
            <a:r>
              <a:rPr lang="en-US" sz="1800" dirty="0" err="1">
                <a:latin typeface="Calibri"/>
                <a:ea typeface="Calibri"/>
                <a:cs typeface="Calibri"/>
                <a:sym typeface="Calibri"/>
              </a:rPr>
              <a:t>nổi</a:t>
            </a:r>
            <a:r>
              <a:rPr lang="en-US" sz="1800" dirty="0">
                <a:latin typeface="Calibri"/>
                <a:ea typeface="Calibri"/>
                <a:cs typeface="Calibri"/>
                <a:sym typeface="Calibri"/>
              </a:rPr>
              <a:t> </a:t>
            </a:r>
            <a:r>
              <a:rPr lang="en-US" sz="1800" dirty="0" err="1">
                <a:latin typeface="Calibri"/>
                <a:ea typeface="Calibri"/>
                <a:cs typeface="Calibri"/>
                <a:sym typeface="Calibri"/>
              </a:rPr>
              <a:t>bật</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đồ</a:t>
            </a:r>
            <a:r>
              <a:rPr lang="en-US" sz="1800" dirty="0">
                <a:latin typeface="Calibri"/>
                <a:ea typeface="Calibri"/>
                <a:cs typeface="Calibri"/>
                <a:sym typeface="Calibri"/>
              </a:rPr>
              <a:t> </a:t>
            </a:r>
            <a:r>
              <a:rPr lang="en-US" sz="1800" dirty="0" err="1">
                <a:latin typeface="Calibri"/>
                <a:ea typeface="Calibri"/>
                <a:cs typeface="Calibri"/>
                <a:sym typeface="Calibri"/>
              </a:rPr>
              <a:t>án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cuối</a:t>
            </a:r>
            <a:r>
              <a:rPr lang="en-US" sz="1800" dirty="0">
                <a:latin typeface="Calibri"/>
                <a:ea typeface="Calibri"/>
                <a:cs typeface="Calibri"/>
                <a:sym typeface="Calibri"/>
              </a:rPr>
              <a:t> </a:t>
            </a:r>
            <a:r>
              <a:rPr lang="en-US" sz="1800" dirty="0" err="1">
                <a:latin typeface="Calibri"/>
                <a:ea typeface="Calibri"/>
                <a:cs typeface="Calibri"/>
                <a:sym typeface="Calibri"/>
              </a:rPr>
              <a:t>cùng</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luận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phát</a:t>
            </a:r>
            <a:r>
              <a:rPr lang="en-US" sz="1800" dirty="0">
                <a:latin typeface="Calibri"/>
                <a:ea typeface="Calibri"/>
                <a:cs typeface="Calibri"/>
                <a:sym typeface="Calibri"/>
              </a:rPr>
              <a:t> </a:t>
            </a:r>
            <a:r>
              <a:rPr lang="en-US" sz="1800" dirty="0" err="1">
                <a:latin typeface="Calibri"/>
                <a:ea typeface="Calibri"/>
                <a:cs typeface="Calibri"/>
                <a:sym typeface="Calibri"/>
              </a:rPr>
              <a:t>triển</a:t>
            </a:r>
            <a:r>
              <a:rPr lang="en-US" sz="1800" dirty="0">
                <a:latin typeface="Calibri"/>
                <a:ea typeface="Calibri"/>
                <a:cs typeface="Calibri"/>
                <a:sym typeface="Calibri"/>
              </a:rPr>
              <a:t>.</a:t>
            </a:r>
            <a:endParaRPr dirty="0"/>
          </a:p>
          <a:p>
            <a:pPr marL="0" lvl="0" indent="0" algn="l" rtl="0">
              <a:lnSpc>
                <a:spcPct val="100000"/>
              </a:lnSpc>
              <a:spcBef>
                <a:spcPts val="0"/>
              </a:spcBef>
              <a:spcAft>
                <a:spcPts val="0"/>
              </a:spcAft>
              <a:buSzPts val="1100"/>
              <a:buNone/>
            </a:pPr>
            <a:endParaRPr dirty="0"/>
          </a:p>
        </p:txBody>
      </p:sp>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177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98" name="Google Shape;39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98" name="Google Shape;39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846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98" name="Google Shape;39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320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23" name="Google Shape;42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0" name="Google Shape;43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8" name="Google Shape;4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38" name="Google Shape;4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0799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Nội</a:t>
            </a:r>
            <a:r>
              <a:rPr lang="en-US" sz="1800" dirty="0">
                <a:latin typeface="Calibri"/>
                <a:ea typeface="Calibri"/>
                <a:cs typeface="Calibri"/>
                <a:sym typeface="Calibri"/>
              </a:rPr>
              <a:t> dung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gồm</a:t>
            </a:r>
            <a:r>
              <a:rPr lang="en-US" sz="1800" dirty="0">
                <a:latin typeface="Calibri"/>
                <a:ea typeface="Calibri"/>
                <a:cs typeface="Calibri"/>
                <a:sym typeface="Calibri"/>
              </a:rPr>
              <a:t> 5 </a:t>
            </a:r>
            <a:r>
              <a:rPr lang="en-US" sz="1800" dirty="0" err="1">
                <a:latin typeface="Calibri"/>
                <a:ea typeface="Calibri"/>
                <a:cs typeface="Calibri"/>
                <a:sym typeface="Calibri"/>
              </a:rPr>
              <a:t>mục</a:t>
            </a:r>
            <a:r>
              <a:rPr lang="en-US" sz="1800" dirty="0">
                <a:latin typeface="Calibri"/>
                <a:ea typeface="Calibri"/>
                <a:cs typeface="Calibri"/>
                <a:sym typeface="Calibri"/>
              </a:rPr>
              <a:t> </a:t>
            </a:r>
            <a:r>
              <a:rPr lang="en-US" sz="1800" dirty="0" err="1">
                <a:latin typeface="Calibri"/>
                <a:ea typeface="Calibri"/>
                <a:cs typeface="Calibri"/>
                <a:sym typeface="Calibri"/>
              </a:rPr>
              <a:t>chính</a:t>
            </a:r>
            <a:r>
              <a:rPr lang="en-US" sz="1800" dirty="0">
                <a:latin typeface="Calibri"/>
                <a:ea typeface="Calibri"/>
                <a:cs typeface="Calibri"/>
                <a:sym typeface="Calibri"/>
              </a:rPr>
              <a:t>. </a:t>
            </a:r>
            <a:r>
              <a:rPr lang="en-US" sz="1800" dirty="0" err="1">
                <a:latin typeface="Calibri"/>
                <a:ea typeface="Calibri"/>
                <a:cs typeface="Calibri"/>
                <a:sym typeface="Calibri"/>
              </a:rPr>
              <a:t>Bắt</a:t>
            </a:r>
            <a:r>
              <a:rPr lang="en-US" sz="1800" dirty="0">
                <a:latin typeface="Calibri"/>
                <a:ea typeface="Calibri"/>
                <a:cs typeface="Calibri"/>
                <a:sym typeface="Calibri"/>
              </a:rPr>
              <a:t> </a:t>
            </a:r>
            <a:r>
              <a:rPr lang="en-US" sz="1800" dirty="0" err="1">
                <a:latin typeface="Calibri"/>
                <a:ea typeface="Calibri"/>
                <a:cs typeface="Calibri"/>
                <a:sym typeface="Calibri"/>
              </a:rPr>
              <a:t>đầu</a:t>
            </a:r>
            <a:r>
              <a:rPr lang="en-US" sz="1800" dirty="0">
                <a:latin typeface="Calibri"/>
                <a:ea typeface="Calibri"/>
                <a:cs typeface="Calibri"/>
                <a:sym typeface="Calibri"/>
              </a:rPr>
              <a:t> </a:t>
            </a:r>
            <a:r>
              <a:rPr lang="en-US" sz="1800" dirty="0" err="1">
                <a:latin typeface="Calibri"/>
                <a:ea typeface="Calibri"/>
                <a:cs typeface="Calibri"/>
                <a:sym typeface="Calibri"/>
              </a:rPr>
              <a:t>từ</a:t>
            </a:r>
            <a:r>
              <a:rPr lang="en-US" sz="1800" dirty="0">
                <a:latin typeface="Calibri"/>
                <a:ea typeface="Calibri"/>
                <a:cs typeface="Calibri"/>
                <a:sym typeface="Calibri"/>
              </a:rPr>
              <a:t> </a:t>
            </a:r>
            <a:r>
              <a:rPr lang="en-US" sz="1800" dirty="0" err="1">
                <a:latin typeface="Calibri"/>
                <a:ea typeface="Calibri"/>
                <a:cs typeface="Calibri"/>
                <a:sym typeface="Calibri"/>
              </a:rPr>
              <a:t>đặt</a:t>
            </a:r>
            <a:r>
              <a:rPr lang="en-US" sz="1800" dirty="0">
                <a:latin typeface="Calibri"/>
                <a:ea typeface="Calibri"/>
                <a:cs typeface="Calibri"/>
                <a:sym typeface="Calibri"/>
              </a:rPr>
              <a:t> </a:t>
            </a:r>
            <a:r>
              <a:rPr lang="en-US" sz="1800" dirty="0" err="1">
                <a:latin typeface="Calibri"/>
                <a:ea typeface="Calibri"/>
                <a:cs typeface="Calibri"/>
                <a:sym typeface="Calibri"/>
              </a:rPr>
              <a:t>vấn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định</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giải</a:t>
            </a:r>
            <a:r>
              <a:rPr lang="en-US" sz="1800" dirty="0">
                <a:latin typeface="Calibri"/>
                <a:ea typeface="Calibri"/>
                <a:cs typeface="Calibri"/>
                <a:sym typeface="Calibri"/>
              </a:rPr>
              <a:t> </a:t>
            </a:r>
            <a:r>
              <a:rPr lang="en-US" sz="1800" dirty="0" err="1">
                <a:latin typeface="Calibri"/>
                <a:ea typeface="Calibri"/>
                <a:cs typeface="Calibri"/>
                <a:sym typeface="Calibri"/>
              </a:rPr>
              <a:t>pháp</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thứ</a:t>
            </a:r>
            <a:r>
              <a:rPr lang="en-US" sz="1800" dirty="0">
                <a:latin typeface="Calibri"/>
                <a:ea typeface="Calibri"/>
                <a:cs typeface="Calibri"/>
                <a:sym typeface="Calibri"/>
              </a:rPr>
              <a:t> 2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khảo</a:t>
            </a:r>
            <a:r>
              <a:rPr lang="en-US" sz="1800" dirty="0">
                <a:latin typeface="Calibri"/>
                <a:ea typeface="Calibri"/>
                <a:cs typeface="Calibri"/>
                <a:sym typeface="Calibri"/>
              </a:rPr>
              <a:t> </a:t>
            </a:r>
            <a:r>
              <a:rPr lang="en-US" sz="1800" dirty="0" err="1">
                <a:latin typeface="Calibri"/>
                <a:ea typeface="Calibri"/>
                <a:cs typeface="Calibri"/>
                <a:sym typeface="Calibri"/>
              </a:rPr>
              <a:t>sát</a:t>
            </a:r>
            <a:r>
              <a:rPr lang="en-US" sz="1800" dirty="0">
                <a:latin typeface="Calibri"/>
                <a:ea typeface="Calibri"/>
                <a:cs typeface="Calibri"/>
                <a:sym typeface="Calibri"/>
              </a:rPr>
              <a:t> </a:t>
            </a:r>
            <a:r>
              <a:rPr lang="en-US" sz="1800" dirty="0" err="1">
                <a:latin typeface="Calibri"/>
                <a:ea typeface="Calibri"/>
                <a:cs typeface="Calibri"/>
                <a:sym typeface="Calibri"/>
              </a:rPr>
              <a:t>hiện</a:t>
            </a:r>
            <a:r>
              <a:rPr lang="en-US" sz="1800" dirty="0">
                <a:latin typeface="Calibri"/>
                <a:ea typeface="Calibri"/>
                <a:cs typeface="Calibri"/>
                <a:sym typeface="Calibri"/>
              </a:rPr>
              <a:t> </a:t>
            </a:r>
            <a:r>
              <a:rPr lang="en-US" sz="1800" dirty="0" err="1">
                <a:latin typeface="Calibri"/>
                <a:ea typeface="Calibri"/>
                <a:cs typeface="Calibri"/>
                <a:sym typeface="Calibri"/>
              </a:rPr>
              <a:t>trạng</a:t>
            </a:r>
            <a:r>
              <a:rPr lang="en-US" sz="1800" dirty="0">
                <a:latin typeface="Calibri"/>
                <a:ea typeface="Calibri"/>
                <a:cs typeface="Calibri"/>
                <a:sym typeface="Calibri"/>
              </a:rPr>
              <a:t>. </a:t>
            </a:r>
            <a:r>
              <a:rPr lang="en-US" sz="1800" dirty="0" err="1">
                <a:latin typeface="Calibri"/>
                <a:ea typeface="Calibri"/>
                <a:cs typeface="Calibri"/>
                <a:sym typeface="Calibri"/>
              </a:rPr>
              <a:t>Tiếp</a:t>
            </a:r>
            <a:r>
              <a:rPr lang="en-US" sz="1800" dirty="0">
                <a:latin typeface="Calibri"/>
                <a:ea typeface="Calibri"/>
                <a:cs typeface="Calibri"/>
                <a:sym typeface="Calibri"/>
              </a:rPr>
              <a:t> </a:t>
            </a:r>
            <a:r>
              <a:rPr lang="en-US" sz="1800" dirty="0" err="1">
                <a:latin typeface="Calibri"/>
                <a:ea typeface="Calibri"/>
                <a:cs typeface="Calibri"/>
                <a:sym typeface="Calibri"/>
              </a:rPr>
              <a:t>theo</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3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thiết</a:t>
            </a:r>
            <a:r>
              <a:rPr lang="en-US" sz="1800" dirty="0">
                <a:latin typeface="Calibri"/>
                <a:ea typeface="Calibri"/>
                <a:cs typeface="Calibri"/>
                <a:sym typeface="Calibri"/>
              </a:rPr>
              <a:t> </a:t>
            </a:r>
            <a:r>
              <a:rPr lang="en-US" sz="1800" dirty="0" err="1">
                <a:latin typeface="Calibri"/>
                <a:ea typeface="Calibri"/>
                <a:cs typeface="Calibri"/>
                <a:sym typeface="Calibri"/>
              </a:rPr>
              <a:t>kế</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xây</a:t>
            </a:r>
            <a:r>
              <a:rPr lang="en-US" sz="1800" dirty="0">
                <a:latin typeface="Calibri"/>
                <a:ea typeface="Calibri"/>
                <a:cs typeface="Calibri"/>
                <a:sym typeface="Calibri"/>
              </a:rPr>
              <a:t> </a:t>
            </a:r>
            <a:r>
              <a:rPr lang="en-US" sz="1800" dirty="0" err="1">
                <a:latin typeface="Calibri"/>
                <a:ea typeface="Calibri"/>
                <a:cs typeface="Calibri"/>
                <a:sym typeface="Calibri"/>
              </a:rPr>
              <a:t>dựng</a:t>
            </a:r>
            <a:r>
              <a:rPr lang="en-US" sz="1800" dirty="0">
                <a:latin typeface="Calibri"/>
                <a:ea typeface="Calibri"/>
                <a:cs typeface="Calibri"/>
                <a:sym typeface="Calibri"/>
              </a:rPr>
              <a:t> </a:t>
            </a:r>
            <a:r>
              <a:rPr lang="en-US" sz="1800" dirty="0" err="1">
                <a:latin typeface="Calibri"/>
                <a:ea typeface="Calibri"/>
                <a:cs typeface="Calibri"/>
                <a:sym typeface="Calibri"/>
              </a:rPr>
              <a:t>hệ</a:t>
            </a:r>
            <a:r>
              <a:rPr lang="en-US" sz="1800" dirty="0">
                <a:latin typeface="Calibri"/>
                <a:ea typeface="Calibri"/>
                <a:cs typeface="Calibri"/>
                <a:sym typeface="Calibri"/>
              </a:rPr>
              <a:t> </a:t>
            </a:r>
            <a:r>
              <a:rPr lang="en-US" sz="1800" dirty="0" err="1">
                <a:latin typeface="Calibri"/>
                <a:ea typeface="Calibri"/>
                <a:cs typeface="Calibri"/>
                <a:sym typeface="Calibri"/>
              </a:rPr>
              <a:t>thống</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4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quả</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những</a:t>
            </a:r>
            <a:r>
              <a:rPr lang="en-US" sz="1800" dirty="0">
                <a:latin typeface="Calibri"/>
                <a:ea typeface="Calibri"/>
                <a:cs typeface="Calibri"/>
                <a:sym typeface="Calibri"/>
              </a:rPr>
              <a:t> </a:t>
            </a:r>
            <a:r>
              <a:rPr lang="en-US" sz="1800" dirty="0" err="1">
                <a:latin typeface="Calibri"/>
                <a:ea typeface="Calibri"/>
                <a:cs typeface="Calibri"/>
                <a:sym typeface="Calibri"/>
              </a:rPr>
              <a:t>đóng</a:t>
            </a:r>
            <a:r>
              <a:rPr lang="en-US" sz="1800" dirty="0">
                <a:latin typeface="Calibri"/>
                <a:ea typeface="Calibri"/>
                <a:cs typeface="Calibri"/>
                <a:sym typeface="Calibri"/>
              </a:rPr>
              <a:t> </a:t>
            </a:r>
            <a:r>
              <a:rPr lang="en-US" sz="1800" dirty="0" err="1">
                <a:latin typeface="Calibri"/>
                <a:ea typeface="Calibri"/>
                <a:cs typeface="Calibri"/>
                <a:sym typeface="Calibri"/>
              </a:rPr>
              <a:t>góp</a:t>
            </a:r>
            <a:r>
              <a:rPr lang="en-US" sz="1800" dirty="0">
                <a:latin typeface="Calibri"/>
                <a:ea typeface="Calibri"/>
                <a:cs typeface="Calibri"/>
                <a:sym typeface="Calibri"/>
              </a:rPr>
              <a:t> </a:t>
            </a:r>
            <a:r>
              <a:rPr lang="en-US" sz="1800" dirty="0" err="1">
                <a:latin typeface="Calibri"/>
                <a:ea typeface="Calibri"/>
                <a:cs typeface="Calibri"/>
                <a:sym typeface="Calibri"/>
              </a:rPr>
              <a:t>nổi</a:t>
            </a:r>
            <a:r>
              <a:rPr lang="en-US" sz="1800" dirty="0">
                <a:latin typeface="Calibri"/>
                <a:ea typeface="Calibri"/>
                <a:cs typeface="Calibri"/>
                <a:sym typeface="Calibri"/>
              </a:rPr>
              <a:t> </a:t>
            </a:r>
            <a:r>
              <a:rPr lang="en-US" sz="1800" dirty="0" err="1">
                <a:latin typeface="Calibri"/>
                <a:ea typeface="Calibri"/>
                <a:cs typeface="Calibri"/>
                <a:sym typeface="Calibri"/>
              </a:rPr>
              <a:t>bật</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đồ</a:t>
            </a:r>
            <a:r>
              <a:rPr lang="en-US" sz="1800" dirty="0">
                <a:latin typeface="Calibri"/>
                <a:ea typeface="Calibri"/>
                <a:cs typeface="Calibri"/>
                <a:sym typeface="Calibri"/>
              </a:rPr>
              <a:t> </a:t>
            </a:r>
            <a:r>
              <a:rPr lang="en-US" sz="1800" dirty="0" err="1">
                <a:latin typeface="Calibri"/>
                <a:ea typeface="Calibri"/>
                <a:cs typeface="Calibri"/>
                <a:sym typeface="Calibri"/>
              </a:rPr>
              <a:t>án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cuối</a:t>
            </a:r>
            <a:r>
              <a:rPr lang="en-US" sz="1800" dirty="0">
                <a:latin typeface="Calibri"/>
                <a:ea typeface="Calibri"/>
                <a:cs typeface="Calibri"/>
                <a:sym typeface="Calibri"/>
              </a:rPr>
              <a:t> </a:t>
            </a:r>
            <a:r>
              <a:rPr lang="en-US" sz="1800" dirty="0" err="1">
                <a:latin typeface="Calibri"/>
                <a:ea typeface="Calibri"/>
                <a:cs typeface="Calibri"/>
                <a:sym typeface="Calibri"/>
              </a:rPr>
              <a:t>cùng</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luận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phát</a:t>
            </a:r>
            <a:r>
              <a:rPr lang="en-US" sz="1800" dirty="0">
                <a:latin typeface="Calibri"/>
                <a:ea typeface="Calibri"/>
                <a:cs typeface="Calibri"/>
                <a:sym typeface="Calibri"/>
              </a:rPr>
              <a:t> </a:t>
            </a:r>
            <a:r>
              <a:rPr lang="en-US" sz="1800" dirty="0" err="1">
                <a:latin typeface="Calibri"/>
                <a:ea typeface="Calibri"/>
                <a:cs typeface="Calibri"/>
                <a:sym typeface="Calibri"/>
              </a:rPr>
              <a:t>triển</a:t>
            </a:r>
            <a:r>
              <a:rPr lang="en-US" sz="1800" dirty="0">
                <a:latin typeface="Calibri"/>
                <a:ea typeface="Calibri"/>
                <a:cs typeface="Calibri"/>
                <a:sym typeface="Calibri"/>
              </a:rPr>
              <a:t>.</a:t>
            </a:r>
            <a:endParaRPr dirty="0"/>
          </a:p>
          <a:p>
            <a:pPr marL="0" lvl="0" indent="0" algn="l" rtl="0">
              <a:lnSpc>
                <a:spcPct val="100000"/>
              </a:lnSpc>
              <a:spcBef>
                <a:spcPts val="0"/>
              </a:spcBef>
              <a:spcAft>
                <a:spcPts val="0"/>
              </a:spcAft>
              <a:buSzPts val="1100"/>
              <a:buNone/>
            </a:pPr>
            <a:endParaRPr dirty="0"/>
          </a:p>
        </p:txBody>
      </p:sp>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Nội</a:t>
            </a:r>
            <a:r>
              <a:rPr lang="en-US" sz="1800" dirty="0">
                <a:latin typeface="Calibri"/>
                <a:ea typeface="Calibri"/>
                <a:cs typeface="Calibri"/>
                <a:sym typeface="Calibri"/>
              </a:rPr>
              <a:t> dung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gồm</a:t>
            </a:r>
            <a:r>
              <a:rPr lang="en-US" sz="1800" dirty="0">
                <a:latin typeface="Calibri"/>
                <a:ea typeface="Calibri"/>
                <a:cs typeface="Calibri"/>
                <a:sym typeface="Calibri"/>
              </a:rPr>
              <a:t> 5 </a:t>
            </a:r>
            <a:r>
              <a:rPr lang="en-US" sz="1800" dirty="0" err="1">
                <a:latin typeface="Calibri"/>
                <a:ea typeface="Calibri"/>
                <a:cs typeface="Calibri"/>
                <a:sym typeface="Calibri"/>
              </a:rPr>
              <a:t>mục</a:t>
            </a:r>
            <a:r>
              <a:rPr lang="en-US" sz="1800" dirty="0">
                <a:latin typeface="Calibri"/>
                <a:ea typeface="Calibri"/>
                <a:cs typeface="Calibri"/>
                <a:sym typeface="Calibri"/>
              </a:rPr>
              <a:t> </a:t>
            </a:r>
            <a:r>
              <a:rPr lang="en-US" sz="1800" dirty="0" err="1">
                <a:latin typeface="Calibri"/>
                <a:ea typeface="Calibri"/>
                <a:cs typeface="Calibri"/>
                <a:sym typeface="Calibri"/>
              </a:rPr>
              <a:t>chính</a:t>
            </a:r>
            <a:r>
              <a:rPr lang="en-US" sz="1800" dirty="0">
                <a:latin typeface="Calibri"/>
                <a:ea typeface="Calibri"/>
                <a:cs typeface="Calibri"/>
                <a:sym typeface="Calibri"/>
              </a:rPr>
              <a:t>. </a:t>
            </a:r>
            <a:r>
              <a:rPr lang="en-US" sz="1800" dirty="0" err="1">
                <a:latin typeface="Calibri"/>
                <a:ea typeface="Calibri"/>
                <a:cs typeface="Calibri"/>
                <a:sym typeface="Calibri"/>
              </a:rPr>
              <a:t>Bắt</a:t>
            </a:r>
            <a:r>
              <a:rPr lang="en-US" sz="1800" dirty="0">
                <a:latin typeface="Calibri"/>
                <a:ea typeface="Calibri"/>
                <a:cs typeface="Calibri"/>
                <a:sym typeface="Calibri"/>
              </a:rPr>
              <a:t> </a:t>
            </a:r>
            <a:r>
              <a:rPr lang="en-US" sz="1800" dirty="0" err="1">
                <a:latin typeface="Calibri"/>
                <a:ea typeface="Calibri"/>
                <a:cs typeface="Calibri"/>
                <a:sym typeface="Calibri"/>
              </a:rPr>
              <a:t>đầu</a:t>
            </a:r>
            <a:r>
              <a:rPr lang="en-US" sz="1800" dirty="0">
                <a:latin typeface="Calibri"/>
                <a:ea typeface="Calibri"/>
                <a:cs typeface="Calibri"/>
                <a:sym typeface="Calibri"/>
              </a:rPr>
              <a:t> </a:t>
            </a:r>
            <a:r>
              <a:rPr lang="en-US" sz="1800" dirty="0" err="1">
                <a:latin typeface="Calibri"/>
                <a:ea typeface="Calibri"/>
                <a:cs typeface="Calibri"/>
                <a:sym typeface="Calibri"/>
              </a:rPr>
              <a:t>từ</a:t>
            </a:r>
            <a:r>
              <a:rPr lang="en-US" sz="1800" dirty="0">
                <a:latin typeface="Calibri"/>
                <a:ea typeface="Calibri"/>
                <a:cs typeface="Calibri"/>
                <a:sym typeface="Calibri"/>
              </a:rPr>
              <a:t> </a:t>
            </a:r>
            <a:r>
              <a:rPr lang="en-US" sz="1800" dirty="0" err="1">
                <a:latin typeface="Calibri"/>
                <a:ea typeface="Calibri"/>
                <a:cs typeface="Calibri"/>
                <a:sym typeface="Calibri"/>
              </a:rPr>
              <a:t>đặt</a:t>
            </a:r>
            <a:r>
              <a:rPr lang="en-US" sz="1800" dirty="0">
                <a:latin typeface="Calibri"/>
                <a:ea typeface="Calibri"/>
                <a:cs typeface="Calibri"/>
                <a:sym typeface="Calibri"/>
              </a:rPr>
              <a:t> </a:t>
            </a:r>
            <a:r>
              <a:rPr lang="en-US" sz="1800" dirty="0" err="1">
                <a:latin typeface="Calibri"/>
                <a:ea typeface="Calibri"/>
                <a:cs typeface="Calibri"/>
                <a:sym typeface="Calibri"/>
              </a:rPr>
              <a:t>vấn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định</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giải</a:t>
            </a:r>
            <a:r>
              <a:rPr lang="en-US" sz="1800" dirty="0">
                <a:latin typeface="Calibri"/>
                <a:ea typeface="Calibri"/>
                <a:cs typeface="Calibri"/>
                <a:sym typeface="Calibri"/>
              </a:rPr>
              <a:t> </a:t>
            </a:r>
            <a:r>
              <a:rPr lang="en-US" sz="1800" dirty="0" err="1">
                <a:latin typeface="Calibri"/>
                <a:ea typeface="Calibri"/>
                <a:cs typeface="Calibri"/>
                <a:sym typeface="Calibri"/>
              </a:rPr>
              <a:t>pháp</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thứ</a:t>
            </a:r>
            <a:r>
              <a:rPr lang="en-US" sz="1800" dirty="0">
                <a:latin typeface="Calibri"/>
                <a:ea typeface="Calibri"/>
                <a:cs typeface="Calibri"/>
                <a:sym typeface="Calibri"/>
              </a:rPr>
              <a:t> 2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khảo</a:t>
            </a:r>
            <a:r>
              <a:rPr lang="en-US" sz="1800" dirty="0">
                <a:latin typeface="Calibri"/>
                <a:ea typeface="Calibri"/>
                <a:cs typeface="Calibri"/>
                <a:sym typeface="Calibri"/>
              </a:rPr>
              <a:t> </a:t>
            </a:r>
            <a:r>
              <a:rPr lang="en-US" sz="1800" dirty="0" err="1">
                <a:latin typeface="Calibri"/>
                <a:ea typeface="Calibri"/>
                <a:cs typeface="Calibri"/>
                <a:sym typeface="Calibri"/>
              </a:rPr>
              <a:t>sát</a:t>
            </a:r>
            <a:r>
              <a:rPr lang="en-US" sz="1800" dirty="0">
                <a:latin typeface="Calibri"/>
                <a:ea typeface="Calibri"/>
                <a:cs typeface="Calibri"/>
                <a:sym typeface="Calibri"/>
              </a:rPr>
              <a:t> </a:t>
            </a:r>
            <a:r>
              <a:rPr lang="en-US" sz="1800" dirty="0" err="1">
                <a:latin typeface="Calibri"/>
                <a:ea typeface="Calibri"/>
                <a:cs typeface="Calibri"/>
                <a:sym typeface="Calibri"/>
              </a:rPr>
              <a:t>hiện</a:t>
            </a:r>
            <a:r>
              <a:rPr lang="en-US" sz="1800" dirty="0">
                <a:latin typeface="Calibri"/>
                <a:ea typeface="Calibri"/>
                <a:cs typeface="Calibri"/>
                <a:sym typeface="Calibri"/>
              </a:rPr>
              <a:t> </a:t>
            </a:r>
            <a:r>
              <a:rPr lang="en-US" sz="1800" dirty="0" err="1">
                <a:latin typeface="Calibri"/>
                <a:ea typeface="Calibri"/>
                <a:cs typeface="Calibri"/>
                <a:sym typeface="Calibri"/>
              </a:rPr>
              <a:t>trạng</a:t>
            </a:r>
            <a:r>
              <a:rPr lang="en-US" sz="1800" dirty="0">
                <a:latin typeface="Calibri"/>
                <a:ea typeface="Calibri"/>
                <a:cs typeface="Calibri"/>
                <a:sym typeface="Calibri"/>
              </a:rPr>
              <a:t>. </a:t>
            </a:r>
            <a:r>
              <a:rPr lang="en-US" sz="1800" dirty="0" err="1">
                <a:latin typeface="Calibri"/>
                <a:ea typeface="Calibri"/>
                <a:cs typeface="Calibri"/>
                <a:sym typeface="Calibri"/>
              </a:rPr>
              <a:t>Tiếp</a:t>
            </a:r>
            <a:r>
              <a:rPr lang="en-US" sz="1800" dirty="0">
                <a:latin typeface="Calibri"/>
                <a:ea typeface="Calibri"/>
                <a:cs typeface="Calibri"/>
                <a:sym typeface="Calibri"/>
              </a:rPr>
              <a:t> </a:t>
            </a:r>
            <a:r>
              <a:rPr lang="en-US" sz="1800" dirty="0" err="1">
                <a:latin typeface="Calibri"/>
                <a:ea typeface="Calibri"/>
                <a:cs typeface="Calibri"/>
                <a:sym typeface="Calibri"/>
              </a:rPr>
              <a:t>theo</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3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thiết</a:t>
            </a:r>
            <a:r>
              <a:rPr lang="en-US" sz="1800" dirty="0">
                <a:latin typeface="Calibri"/>
                <a:ea typeface="Calibri"/>
                <a:cs typeface="Calibri"/>
                <a:sym typeface="Calibri"/>
              </a:rPr>
              <a:t> </a:t>
            </a:r>
            <a:r>
              <a:rPr lang="en-US" sz="1800" dirty="0" err="1">
                <a:latin typeface="Calibri"/>
                <a:ea typeface="Calibri"/>
                <a:cs typeface="Calibri"/>
                <a:sym typeface="Calibri"/>
              </a:rPr>
              <a:t>kế</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xây</a:t>
            </a:r>
            <a:r>
              <a:rPr lang="en-US" sz="1800" dirty="0">
                <a:latin typeface="Calibri"/>
                <a:ea typeface="Calibri"/>
                <a:cs typeface="Calibri"/>
                <a:sym typeface="Calibri"/>
              </a:rPr>
              <a:t> </a:t>
            </a:r>
            <a:r>
              <a:rPr lang="en-US" sz="1800" dirty="0" err="1">
                <a:latin typeface="Calibri"/>
                <a:ea typeface="Calibri"/>
                <a:cs typeface="Calibri"/>
                <a:sym typeface="Calibri"/>
              </a:rPr>
              <a:t>dựng</a:t>
            </a:r>
            <a:r>
              <a:rPr lang="en-US" sz="1800" dirty="0">
                <a:latin typeface="Calibri"/>
                <a:ea typeface="Calibri"/>
                <a:cs typeface="Calibri"/>
                <a:sym typeface="Calibri"/>
              </a:rPr>
              <a:t> </a:t>
            </a:r>
            <a:r>
              <a:rPr lang="en-US" sz="1800" dirty="0" err="1">
                <a:latin typeface="Calibri"/>
                <a:ea typeface="Calibri"/>
                <a:cs typeface="Calibri"/>
                <a:sym typeface="Calibri"/>
              </a:rPr>
              <a:t>hệ</a:t>
            </a:r>
            <a:r>
              <a:rPr lang="en-US" sz="1800" dirty="0">
                <a:latin typeface="Calibri"/>
                <a:ea typeface="Calibri"/>
                <a:cs typeface="Calibri"/>
                <a:sym typeface="Calibri"/>
              </a:rPr>
              <a:t> </a:t>
            </a:r>
            <a:r>
              <a:rPr lang="en-US" sz="1800" dirty="0" err="1">
                <a:latin typeface="Calibri"/>
                <a:ea typeface="Calibri"/>
                <a:cs typeface="Calibri"/>
                <a:sym typeface="Calibri"/>
              </a:rPr>
              <a:t>thống</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4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quả</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những</a:t>
            </a:r>
            <a:r>
              <a:rPr lang="en-US" sz="1800" dirty="0">
                <a:latin typeface="Calibri"/>
                <a:ea typeface="Calibri"/>
                <a:cs typeface="Calibri"/>
                <a:sym typeface="Calibri"/>
              </a:rPr>
              <a:t> </a:t>
            </a:r>
            <a:r>
              <a:rPr lang="en-US" sz="1800" dirty="0" err="1">
                <a:latin typeface="Calibri"/>
                <a:ea typeface="Calibri"/>
                <a:cs typeface="Calibri"/>
                <a:sym typeface="Calibri"/>
              </a:rPr>
              <a:t>đóng</a:t>
            </a:r>
            <a:r>
              <a:rPr lang="en-US" sz="1800" dirty="0">
                <a:latin typeface="Calibri"/>
                <a:ea typeface="Calibri"/>
                <a:cs typeface="Calibri"/>
                <a:sym typeface="Calibri"/>
              </a:rPr>
              <a:t> </a:t>
            </a:r>
            <a:r>
              <a:rPr lang="en-US" sz="1800" dirty="0" err="1">
                <a:latin typeface="Calibri"/>
                <a:ea typeface="Calibri"/>
                <a:cs typeface="Calibri"/>
                <a:sym typeface="Calibri"/>
              </a:rPr>
              <a:t>góp</a:t>
            </a:r>
            <a:r>
              <a:rPr lang="en-US" sz="1800" dirty="0">
                <a:latin typeface="Calibri"/>
                <a:ea typeface="Calibri"/>
                <a:cs typeface="Calibri"/>
                <a:sym typeface="Calibri"/>
              </a:rPr>
              <a:t> </a:t>
            </a:r>
            <a:r>
              <a:rPr lang="en-US" sz="1800" dirty="0" err="1">
                <a:latin typeface="Calibri"/>
                <a:ea typeface="Calibri"/>
                <a:cs typeface="Calibri"/>
                <a:sym typeface="Calibri"/>
              </a:rPr>
              <a:t>nổi</a:t>
            </a:r>
            <a:r>
              <a:rPr lang="en-US" sz="1800" dirty="0">
                <a:latin typeface="Calibri"/>
                <a:ea typeface="Calibri"/>
                <a:cs typeface="Calibri"/>
                <a:sym typeface="Calibri"/>
              </a:rPr>
              <a:t> </a:t>
            </a:r>
            <a:r>
              <a:rPr lang="en-US" sz="1800" dirty="0" err="1">
                <a:latin typeface="Calibri"/>
                <a:ea typeface="Calibri"/>
                <a:cs typeface="Calibri"/>
                <a:sym typeface="Calibri"/>
              </a:rPr>
              <a:t>bật</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đồ</a:t>
            </a:r>
            <a:r>
              <a:rPr lang="en-US" sz="1800" dirty="0">
                <a:latin typeface="Calibri"/>
                <a:ea typeface="Calibri"/>
                <a:cs typeface="Calibri"/>
                <a:sym typeface="Calibri"/>
              </a:rPr>
              <a:t> </a:t>
            </a:r>
            <a:r>
              <a:rPr lang="en-US" sz="1800" dirty="0" err="1">
                <a:latin typeface="Calibri"/>
                <a:ea typeface="Calibri"/>
                <a:cs typeface="Calibri"/>
                <a:sym typeface="Calibri"/>
              </a:rPr>
              <a:t>án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cuối</a:t>
            </a:r>
            <a:r>
              <a:rPr lang="en-US" sz="1800" dirty="0">
                <a:latin typeface="Calibri"/>
                <a:ea typeface="Calibri"/>
                <a:cs typeface="Calibri"/>
                <a:sym typeface="Calibri"/>
              </a:rPr>
              <a:t> </a:t>
            </a:r>
            <a:r>
              <a:rPr lang="en-US" sz="1800" dirty="0" err="1">
                <a:latin typeface="Calibri"/>
                <a:ea typeface="Calibri"/>
                <a:cs typeface="Calibri"/>
                <a:sym typeface="Calibri"/>
              </a:rPr>
              <a:t>cùng</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luận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phát</a:t>
            </a:r>
            <a:r>
              <a:rPr lang="en-US" sz="1800" dirty="0">
                <a:latin typeface="Calibri"/>
                <a:ea typeface="Calibri"/>
                <a:cs typeface="Calibri"/>
                <a:sym typeface="Calibri"/>
              </a:rPr>
              <a:t> </a:t>
            </a:r>
            <a:r>
              <a:rPr lang="en-US" sz="1800" dirty="0" err="1">
                <a:latin typeface="Calibri"/>
                <a:ea typeface="Calibri"/>
                <a:cs typeface="Calibri"/>
                <a:sym typeface="Calibri"/>
              </a:rPr>
              <a:t>triển</a:t>
            </a:r>
            <a:r>
              <a:rPr lang="en-US" sz="1800" dirty="0">
                <a:latin typeface="Calibri"/>
                <a:ea typeface="Calibri"/>
                <a:cs typeface="Calibri"/>
                <a:sym typeface="Calibri"/>
              </a:rPr>
              <a:t>.</a:t>
            </a:r>
            <a:endParaRPr dirty="0"/>
          </a:p>
          <a:p>
            <a:pPr marL="0" lvl="0" indent="0" algn="l" rtl="0">
              <a:lnSpc>
                <a:spcPct val="100000"/>
              </a:lnSpc>
              <a:spcBef>
                <a:spcPts val="0"/>
              </a:spcBef>
              <a:spcAft>
                <a:spcPts val="0"/>
              </a:spcAft>
              <a:buSzPts val="1100"/>
              <a:buNone/>
            </a:pPr>
            <a:endParaRPr dirty="0"/>
          </a:p>
        </p:txBody>
      </p:sp>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4646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
        <p:nvSpPr>
          <p:cNvPr id="481" name="Google Shape;48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0" dirty="0"/>
          </a:p>
        </p:txBody>
      </p:sp>
      <p:sp>
        <p:nvSpPr>
          <p:cNvPr id="488" name="Google Shape;48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indent="-298450" algn="l"/>
            <a:r>
              <a:rPr lang="vi-VN" sz="4000" b="0" i="0" dirty="0">
                <a:solidFill>
                  <a:srgbClr val="495365"/>
                </a:solidFill>
                <a:effectLst/>
                <a:latin typeface="Arial" panose="020B0604020202020204" pitchFamily="34" charset="0"/>
              </a:rPr>
              <a:t>Đặt vấn đề</a:t>
            </a:r>
            <a:br>
              <a:rPr lang="vi-VN" sz="4000" b="0" i="0" dirty="0">
                <a:solidFill>
                  <a:srgbClr val="495365"/>
                </a:solidFill>
                <a:effectLst/>
                <a:latin typeface="Lato" panose="020F0502020204030203" pitchFamily="34" charset="0"/>
              </a:rPr>
            </a:br>
            <a:r>
              <a:rPr lang="vi-VN" sz="4000" b="0" i="0" dirty="0">
                <a:solidFill>
                  <a:srgbClr val="495365"/>
                </a:solidFill>
                <a:effectLst/>
                <a:latin typeface="Arial" panose="020B0604020202020204" pitchFamily="34" charset="0"/>
              </a:rPr>
              <a:t>Trong thời đại kỹ thuật số ngày nay, việc áp doanh ngành thời trang trở nên rất phổ biến và hiệu quả. Các cửa hàng và công ty thời trang sử dụng </a:t>
            </a:r>
            <a:r>
              <a:rPr lang="vi-VN" sz="4000" b="0" i="0" dirty="0" err="1">
                <a:solidFill>
                  <a:srgbClr val="495365"/>
                </a:solidFill>
                <a:effectLst/>
                <a:latin typeface="Arial" panose="020B0604020202020204" pitchFamily="34" charset="0"/>
              </a:rPr>
              <a:t>website</a:t>
            </a:r>
            <a:r>
              <a:rPr lang="vi-VN" sz="4000" b="0" i="0" dirty="0">
                <a:solidFill>
                  <a:srgbClr val="495365"/>
                </a:solidFill>
                <a:effectLst/>
                <a:latin typeface="Arial" panose="020B0604020202020204" pitchFamily="34" charset="0"/>
              </a:rPr>
              <a:t> để giới thiệu </a:t>
            </a:r>
            <a:r>
              <a:rPr lang="vi-VN" sz="4000" b="0" i="0" dirty="0" err="1">
                <a:solidFill>
                  <a:srgbClr val="495365"/>
                </a:solidFill>
                <a:effectLst/>
                <a:latin typeface="Arial" panose="020B0604020202020204" pitchFamily="34" charset="0"/>
              </a:rPr>
              <a:t>website</a:t>
            </a:r>
            <a:r>
              <a:rPr lang="vi-VN" sz="4000" b="0" i="0" dirty="0">
                <a:solidFill>
                  <a:srgbClr val="495365"/>
                </a:solidFill>
                <a:effectLst/>
                <a:latin typeface="Arial" panose="020B0604020202020204" pitchFamily="34" charset="0"/>
              </a:rPr>
              <a:t> trong phát triển kinh u và quảng bá sản phẩm, giúp việc tìm kiếm và mua sắm trực tuyến trở nên quen thuộc, đặc biệt là với giới trẻ, nhất là các bạn nữ. Thị trường thời trang là một lĩnh vực tiềm năng và ngày càng quan trọng đối với mọi người. Thời trang không chỉ giúp tăng sự tự tin, niềm vui và vẻ đẹp trong mắt người thân, bạn bè, đồng nghiệp mà còn đóng vai trò quan trọng trong cuộc sống hàng ngày, tương tự như các nhu cầu thiết yếu như ăn uống.</a:t>
            </a:r>
            <a:endParaRPr lang="vi-VN" sz="4000" b="0" i="0" dirty="0">
              <a:solidFill>
                <a:srgbClr val="495365"/>
              </a:solidFill>
              <a:effectLst/>
              <a:latin typeface="Lato" panose="020F0502020204030203" pitchFamily="34" charset="0"/>
            </a:endParaRPr>
          </a:p>
          <a:p>
            <a:pPr marL="457200" indent="-298450" algn="l"/>
            <a:r>
              <a:rPr lang="vi-VN" sz="4000" b="0" i="0" dirty="0">
                <a:solidFill>
                  <a:srgbClr val="495365"/>
                </a:solidFill>
                <a:effectLst/>
                <a:latin typeface="Arial" panose="020B0604020202020204" pitchFamily="34" charset="0"/>
              </a:rPr>
              <a:t>Phân Tích Thị Trường</a:t>
            </a:r>
            <a:br>
              <a:rPr lang="vi-VN" sz="4000" b="0" i="0" dirty="0">
                <a:solidFill>
                  <a:srgbClr val="495365"/>
                </a:solidFill>
                <a:effectLst/>
                <a:latin typeface="Lato" panose="020F0502020204030203" pitchFamily="34" charset="0"/>
              </a:rPr>
            </a:br>
            <a:r>
              <a:rPr lang="vi-VN" sz="4000" b="0" i="0" dirty="0">
                <a:solidFill>
                  <a:srgbClr val="495365"/>
                </a:solidFill>
                <a:effectLst/>
                <a:latin typeface="Arial" panose="020B0604020202020204" pitchFamily="34" charset="0"/>
              </a:rPr>
              <a:t>Thị trường thời trang Việt Nam cũng đang chứng kiến sự bùng nổ của thương mại điện tử. Theo báo cáo của VECOM (Hiệp hội Thương mại Điện tử Việt Nam), tốc độ tăng trưởng của thương mại điện tử tại Việt Nam đạt khoảng 25-30\% mỗi năm, với giá trị thị trường ước tính đạt 13 tỷ USD vào năm 2023. Việc ngày càng nhiều người sử dụng </a:t>
            </a:r>
            <a:r>
              <a:rPr lang="vi-VN" sz="4000" b="0" i="0" dirty="0" err="1">
                <a:solidFill>
                  <a:srgbClr val="495365"/>
                </a:solidFill>
                <a:effectLst/>
                <a:latin typeface="Arial" panose="020B0604020202020204" pitchFamily="34" charset="0"/>
              </a:rPr>
              <a:t>internet</a:t>
            </a:r>
            <a:r>
              <a:rPr lang="vi-VN" sz="4000" b="0" i="0" dirty="0">
                <a:solidFill>
                  <a:srgbClr val="495365"/>
                </a:solidFill>
                <a:effectLst/>
                <a:latin typeface="Arial" panose="020B0604020202020204" pitchFamily="34" charset="0"/>
              </a:rPr>
              <a:t> và </a:t>
            </a:r>
            <a:r>
              <a:rPr lang="vi-VN" sz="4000" b="0" i="0" dirty="0" err="1">
                <a:solidFill>
                  <a:srgbClr val="495365"/>
                </a:solidFill>
                <a:effectLst/>
                <a:latin typeface="Arial" panose="020B0604020202020204" pitchFamily="34" charset="0"/>
              </a:rPr>
              <a:t>smartphone</a:t>
            </a:r>
            <a:r>
              <a:rPr lang="vi-VN" sz="4000" b="0" i="0" dirty="0">
                <a:solidFill>
                  <a:srgbClr val="495365"/>
                </a:solidFill>
                <a:effectLst/>
                <a:latin typeface="Arial" panose="020B0604020202020204" pitchFamily="34" charset="0"/>
              </a:rPr>
              <a:t>, cùng với xu hướng mua sắm trực tuyến ngày càng phổ biến, đã thúc đẩy sự phát triển mạnh mẽ của ngành thời trang thương mại điện tử tại Việt Nam .Các thương hiệu thời trang trong nước như </a:t>
            </a:r>
            <a:r>
              <a:rPr lang="vi-VN" sz="4000" b="0" i="0" dirty="0" err="1">
                <a:solidFill>
                  <a:srgbClr val="495365"/>
                </a:solidFill>
                <a:effectLst/>
                <a:latin typeface="Arial" panose="020B0604020202020204" pitchFamily="34" charset="0"/>
              </a:rPr>
              <a:t>Ivy</a:t>
            </a:r>
            <a:r>
              <a:rPr lang="vi-VN" sz="4000" b="0" i="0" dirty="0">
                <a:solidFill>
                  <a:srgbClr val="495365"/>
                </a:solidFill>
                <a:effectLst/>
                <a:latin typeface="Arial" panose="020B0604020202020204" pitchFamily="34" charset="0"/>
              </a:rPr>
              <a:t> </a:t>
            </a:r>
            <a:r>
              <a:rPr lang="vi-VN" sz="4000" b="0" i="0" dirty="0" err="1">
                <a:solidFill>
                  <a:srgbClr val="495365"/>
                </a:solidFill>
                <a:effectLst/>
                <a:latin typeface="Arial" panose="020B0604020202020204" pitchFamily="34" charset="0"/>
              </a:rPr>
              <a:t>Moda</a:t>
            </a:r>
            <a:r>
              <a:rPr lang="vi-VN" sz="4000" b="0" i="0" dirty="0">
                <a:solidFill>
                  <a:srgbClr val="495365"/>
                </a:solidFill>
                <a:effectLst/>
                <a:latin typeface="Arial" panose="020B0604020202020204" pitchFamily="34" charset="0"/>
              </a:rPr>
              <a:t>, </a:t>
            </a:r>
            <a:r>
              <a:rPr lang="vi-VN" sz="4000" b="0" i="0" dirty="0" err="1">
                <a:solidFill>
                  <a:srgbClr val="495365"/>
                </a:solidFill>
                <a:effectLst/>
                <a:latin typeface="Arial" panose="020B0604020202020204" pitchFamily="34" charset="0"/>
              </a:rPr>
              <a:t>Canifa</a:t>
            </a:r>
            <a:r>
              <a:rPr lang="vi-VN" sz="4000" b="0" i="0" dirty="0">
                <a:solidFill>
                  <a:srgbClr val="495365"/>
                </a:solidFill>
                <a:effectLst/>
                <a:latin typeface="Arial" panose="020B0604020202020204" pitchFamily="34" charset="0"/>
              </a:rPr>
              <a:t> và </a:t>
            </a:r>
            <a:r>
              <a:rPr lang="vi-VN" sz="4000" b="0" i="0" dirty="0" err="1">
                <a:solidFill>
                  <a:srgbClr val="495365"/>
                </a:solidFill>
                <a:effectLst/>
                <a:latin typeface="Arial" panose="020B0604020202020204" pitchFamily="34" charset="0"/>
              </a:rPr>
              <a:t>Yody</a:t>
            </a:r>
            <a:r>
              <a:rPr lang="vi-VN" sz="4000" b="0" i="0" dirty="0">
                <a:solidFill>
                  <a:srgbClr val="495365"/>
                </a:solidFill>
                <a:effectLst/>
                <a:latin typeface="Arial" panose="020B0604020202020204" pitchFamily="34" charset="0"/>
              </a:rPr>
              <a:t> đã và đang đầu tư mạnh mẽ vào các nền tảng bán hàng trực tuyến, đồng thời hợp tác với các sàn thương mại điện tử lớn như </a:t>
            </a:r>
            <a:r>
              <a:rPr lang="vi-VN" sz="4000" b="0" i="0" dirty="0" err="1">
                <a:solidFill>
                  <a:srgbClr val="495365"/>
                </a:solidFill>
                <a:effectLst/>
                <a:latin typeface="Arial" panose="020B0604020202020204" pitchFamily="34" charset="0"/>
              </a:rPr>
              <a:t>Shopee</a:t>
            </a:r>
            <a:r>
              <a:rPr lang="vi-VN" sz="4000" b="0" i="0" dirty="0">
                <a:solidFill>
                  <a:srgbClr val="495365"/>
                </a:solidFill>
                <a:effectLst/>
                <a:latin typeface="Arial" panose="020B0604020202020204" pitchFamily="34" charset="0"/>
              </a:rPr>
              <a:t>, </a:t>
            </a:r>
            <a:r>
              <a:rPr lang="vi-VN" sz="4000" b="0" i="0" dirty="0" err="1">
                <a:solidFill>
                  <a:srgbClr val="495365"/>
                </a:solidFill>
                <a:effectLst/>
                <a:latin typeface="Arial" panose="020B0604020202020204" pitchFamily="34" charset="0"/>
              </a:rPr>
              <a:t>Lazada</a:t>
            </a:r>
            <a:r>
              <a:rPr lang="vi-VN" sz="4000" b="0" i="0" dirty="0">
                <a:solidFill>
                  <a:srgbClr val="495365"/>
                </a:solidFill>
                <a:effectLst/>
                <a:latin typeface="Arial" panose="020B0604020202020204" pitchFamily="34" charset="0"/>
              </a:rPr>
              <a:t>, và </a:t>
            </a:r>
            <a:r>
              <a:rPr lang="vi-VN" sz="4000" b="0" i="0" dirty="0" err="1">
                <a:solidFill>
                  <a:srgbClr val="495365"/>
                </a:solidFill>
                <a:effectLst/>
                <a:latin typeface="Arial" panose="020B0604020202020204" pitchFamily="34" charset="0"/>
              </a:rPr>
              <a:t>Tiki</a:t>
            </a:r>
            <a:r>
              <a:rPr lang="vi-VN" sz="4000" b="0" i="0" dirty="0">
                <a:solidFill>
                  <a:srgbClr val="495365"/>
                </a:solidFill>
                <a:effectLst/>
                <a:latin typeface="Arial" panose="020B0604020202020204" pitchFamily="34" charset="0"/>
              </a:rPr>
              <a:t> để mở rộng kênh bán hàng và tiếp cận khách hàng. Bằng cách tạo ra sự hiện diện trực tuyến mạnh mẽ, các cửa hàng thời trang có thể tiếp cận thị trường đang phát triển này, mở rộng đối tượng khách hàng và nâng cao sự tương tác với khách hàng.</a:t>
            </a:r>
            <a:br>
              <a:rPr lang="vi-VN" sz="4000" b="0" i="0" dirty="0">
                <a:solidFill>
                  <a:srgbClr val="495365"/>
                </a:solidFill>
                <a:effectLst/>
                <a:latin typeface="Lato" panose="020F0502020204030203" pitchFamily="34" charset="0"/>
              </a:rPr>
            </a:br>
            <a:endParaRPr lang="vi-VN" sz="1400" dirty="0"/>
          </a:p>
        </p:txBody>
      </p:sp>
      <p:sp>
        <p:nvSpPr>
          <p:cNvPr id="206" name="Google Shape;20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Với</a:t>
            </a:r>
            <a:r>
              <a:rPr lang="en-US" sz="1800" dirty="0">
                <a:latin typeface="Calibri"/>
                <a:ea typeface="Calibri"/>
                <a:cs typeface="Calibri"/>
                <a:sym typeface="Calibri"/>
              </a:rPr>
              <a:t> </a:t>
            </a:r>
            <a:r>
              <a:rPr lang="en-US" sz="1800" dirty="0" err="1">
                <a:latin typeface="Calibri"/>
                <a:ea typeface="Calibri"/>
                <a:cs typeface="Calibri"/>
                <a:sym typeface="Calibri"/>
              </a:rPr>
              <a:t>những</a:t>
            </a:r>
            <a:r>
              <a:rPr lang="en-US" sz="1800" dirty="0">
                <a:latin typeface="Calibri"/>
                <a:ea typeface="Calibri"/>
                <a:cs typeface="Calibri"/>
                <a:sym typeface="Calibri"/>
              </a:rPr>
              <a:t> </a:t>
            </a:r>
            <a:r>
              <a:rPr lang="en-US" sz="1800" dirty="0" err="1">
                <a:latin typeface="Calibri"/>
                <a:ea typeface="Calibri"/>
                <a:cs typeface="Calibri"/>
                <a:sym typeface="Calibri"/>
              </a:rPr>
              <a:t>vấn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giải</a:t>
            </a:r>
            <a:r>
              <a:rPr lang="en-US" sz="1800" dirty="0">
                <a:latin typeface="Calibri"/>
                <a:ea typeface="Calibri"/>
                <a:cs typeface="Calibri"/>
                <a:sym typeface="Calibri"/>
              </a:rPr>
              <a:t> </a:t>
            </a:r>
            <a:r>
              <a:rPr lang="en-US" sz="1800" dirty="0" err="1">
                <a:latin typeface="Calibri"/>
                <a:ea typeface="Calibri"/>
                <a:cs typeface="Calibri"/>
                <a:sym typeface="Calibri"/>
              </a:rPr>
              <a:t>pháp</a:t>
            </a:r>
            <a:r>
              <a:rPr lang="en-US" sz="1800" dirty="0">
                <a:latin typeface="Calibri"/>
                <a:ea typeface="Calibri"/>
                <a:cs typeface="Calibri"/>
                <a:sym typeface="Calibri"/>
              </a:rPr>
              <a:t> </a:t>
            </a:r>
            <a:r>
              <a:rPr lang="en-US" sz="1800" dirty="0" err="1">
                <a:latin typeface="Calibri"/>
                <a:ea typeface="Calibri"/>
                <a:cs typeface="Calibri"/>
                <a:sym typeface="Calibri"/>
              </a:rPr>
              <a:t>vừa</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đã</a:t>
            </a:r>
            <a:r>
              <a:rPr lang="en-US" sz="1800" dirty="0">
                <a:latin typeface="Calibri"/>
                <a:ea typeface="Calibri"/>
                <a:cs typeface="Calibri"/>
                <a:sym typeface="Calibri"/>
              </a:rPr>
              <a:t> </a:t>
            </a:r>
            <a:r>
              <a:rPr lang="en-US" sz="1800" dirty="0" err="1">
                <a:latin typeface="Calibri"/>
                <a:ea typeface="Calibri"/>
                <a:cs typeface="Calibri"/>
                <a:sym typeface="Calibri"/>
              </a:rPr>
              <a:t>đặt</a:t>
            </a:r>
            <a:r>
              <a:rPr lang="en-US" sz="1800" dirty="0">
                <a:latin typeface="Calibri"/>
                <a:ea typeface="Calibri"/>
                <a:cs typeface="Calibri"/>
                <a:sym typeface="Calibri"/>
              </a:rPr>
              <a:t> </a:t>
            </a:r>
            <a:r>
              <a:rPr lang="en-US" sz="1800" dirty="0" err="1">
                <a:latin typeface="Calibri"/>
                <a:ea typeface="Calibri"/>
                <a:cs typeface="Calibri"/>
                <a:sym typeface="Calibri"/>
              </a:rPr>
              <a:t>ra</a:t>
            </a:r>
            <a:r>
              <a:rPr lang="en-US" sz="1800" dirty="0">
                <a:latin typeface="Calibri"/>
                <a:ea typeface="Calibri"/>
                <a:cs typeface="Calibri"/>
                <a:sym typeface="Calibri"/>
              </a:rPr>
              <a:t> </a:t>
            </a:r>
            <a:r>
              <a:rPr lang="en-US" sz="1800" dirty="0" err="1">
                <a:latin typeface="Calibri"/>
                <a:ea typeface="Calibri"/>
                <a:cs typeface="Calibri"/>
                <a:sym typeface="Calibri"/>
              </a:rPr>
              <a:t>mục</a:t>
            </a:r>
            <a:r>
              <a:rPr lang="en-US" sz="1800" dirty="0">
                <a:latin typeface="Calibri"/>
                <a:ea typeface="Calibri"/>
                <a:cs typeface="Calibri"/>
                <a:sym typeface="Calibri"/>
              </a:rPr>
              <a:t> </a:t>
            </a:r>
            <a:r>
              <a:rPr lang="en-US" sz="1800" dirty="0" err="1">
                <a:latin typeface="Calibri"/>
                <a:ea typeface="Calibri"/>
                <a:cs typeface="Calibri"/>
                <a:sym typeface="Calibri"/>
              </a:rPr>
              <a:t>tiêu</a:t>
            </a:r>
            <a:r>
              <a:rPr lang="en-US" sz="1800" dirty="0">
                <a:latin typeface="Calibri"/>
                <a:ea typeface="Calibri"/>
                <a:cs typeface="Calibri"/>
                <a:sym typeface="Calibri"/>
              </a:rPr>
              <a:t> </a:t>
            </a:r>
            <a:r>
              <a:rPr lang="en-US" sz="1800" dirty="0" err="1">
                <a:latin typeface="Calibri"/>
                <a:ea typeface="Calibri"/>
                <a:cs typeface="Calibri"/>
                <a:sym typeface="Calibri"/>
              </a:rPr>
              <a:t>cho</a:t>
            </a:r>
            <a:r>
              <a:rPr lang="en-US" sz="1800" dirty="0">
                <a:latin typeface="Calibri"/>
                <a:ea typeface="Calibri"/>
                <a:cs typeface="Calibri"/>
                <a:sym typeface="Calibri"/>
              </a:rPr>
              <a:t> ĐATN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mình</a:t>
            </a:r>
            <a:r>
              <a:rPr lang="en-US" sz="1800" dirty="0">
                <a:latin typeface="Calibri"/>
                <a:ea typeface="Calibri"/>
                <a:cs typeface="Calibri"/>
                <a:sym typeface="Calibri"/>
              </a:rPr>
              <a:t>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b="0" i="0" u="none" strike="noStrike" cap="none" dirty="0" err="1">
                <a:solidFill>
                  <a:srgbClr val="000000"/>
                </a:solidFill>
                <a:latin typeface="Fira Sans Condensed"/>
                <a:ea typeface="Fira Sans Condensed"/>
                <a:cs typeface="Fira Sans Condensed"/>
                <a:sym typeface="Fira Sans Condensed"/>
              </a:rPr>
              <a:t>Thiết</a:t>
            </a:r>
            <a:r>
              <a:rPr lang="en-US" sz="1800" b="0" i="0" u="none" strike="noStrike" cap="none" dirty="0">
                <a:solidFill>
                  <a:srgbClr val="000000"/>
                </a:solidFill>
                <a:latin typeface="Fira Sans Condensed"/>
                <a:ea typeface="Fira Sans Condensed"/>
                <a:cs typeface="Fira Sans Condensed"/>
                <a:sym typeface="Fira Sans Condensed"/>
              </a:rPr>
              <a:t> </a:t>
            </a:r>
            <a:r>
              <a:rPr lang="en-US" sz="1800" b="0" i="0" u="none" strike="noStrike" cap="none" dirty="0" err="1">
                <a:solidFill>
                  <a:srgbClr val="000000"/>
                </a:solidFill>
                <a:latin typeface="Fira Sans Condensed"/>
                <a:ea typeface="Fira Sans Condensed"/>
                <a:cs typeface="Fira Sans Condensed"/>
                <a:sym typeface="Fira Sans Condensed"/>
              </a:rPr>
              <a:t>kế</a:t>
            </a:r>
            <a:r>
              <a:rPr lang="en-US" sz="1800" b="0" i="0" u="none" strike="noStrike" cap="none" dirty="0">
                <a:solidFill>
                  <a:srgbClr val="000000"/>
                </a:solidFill>
                <a:latin typeface="Fira Sans Condensed"/>
                <a:ea typeface="Fira Sans Condensed"/>
                <a:cs typeface="Fira Sans Condensed"/>
                <a:sym typeface="Fira Sans Condensed"/>
              </a:rPr>
              <a:t> </a:t>
            </a:r>
            <a:r>
              <a:rPr lang="en-US" sz="1800" b="0" i="0" u="none" strike="noStrike" cap="none" dirty="0" err="1">
                <a:solidFill>
                  <a:srgbClr val="000000"/>
                </a:solidFill>
                <a:latin typeface="Fira Sans Condensed"/>
                <a:ea typeface="Fira Sans Condensed"/>
                <a:cs typeface="Fira Sans Condensed"/>
                <a:sym typeface="Fira Sans Condensed"/>
              </a:rPr>
              <a:t>và</a:t>
            </a:r>
            <a:r>
              <a:rPr lang="en-US" sz="1800" b="0" i="0" u="none" strike="noStrike" cap="none" dirty="0">
                <a:solidFill>
                  <a:srgbClr val="000000"/>
                </a:solidFill>
                <a:latin typeface="Fira Sans Condensed"/>
                <a:ea typeface="Fira Sans Condensed"/>
                <a:cs typeface="Fira Sans Condensed"/>
                <a:sym typeface="Fira Sans Condensed"/>
              </a:rPr>
              <a:t> </a:t>
            </a:r>
            <a:r>
              <a:rPr lang="en-US" sz="1800" b="0" i="0" u="none" strike="noStrike" cap="none" dirty="0" err="1">
                <a:solidFill>
                  <a:srgbClr val="000000"/>
                </a:solidFill>
                <a:latin typeface="Fira Sans Condensed"/>
                <a:ea typeface="Fira Sans Condensed"/>
                <a:cs typeface="Fira Sans Condensed"/>
                <a:sym typeface="Fira Sans Condensed"/>
              </a:rPr>
              <a:t>xây</a:t>
            </a:r>
            <a:r>
              <a:rPr lang="en-US" sz="1800" b="0" i="0" u="none" strike="noStrike" cap="none" dirty="0">
                <a:solidFill>
                  <a:srgbClr val="000000"/>
                </a:solidFill>
                <a:latin typeface="Fira Sans Condensed"/>
                <a:ea typeface="Fira Sans Condensed"/>
                <a:cs typeface="Fira Sans Condensed"/>
                <a:sym typeface="Fira Sans Condensed"/>
              </a:rPr>
              <a:t> </a:t>
            </a:r>
            <a:r>
              <a:rPr lang="en-US" sz="1800" b="0" i="0" u="none" strike="noStrike" cap="none" dirty="0" err="1">
                <a:solidFill>
                  <a:srgbClr val="000000"/>
                </a:solidFill>
                <a:latin typeface="Fira Sans Condensed"/>
                <a:ea typeface="Fira Sans Condensed"/>
                <a:cs typeface="Fira Sans Condensed"/>
                <a:sym typeface="Fira Sans Condensed"/>
              </a:rPr>
              <a:t>dựng</a:t>
            </a:r>
            <a:r>
              <a:rPr lang="en-US" sz="1800" b="0" i="0" u="none" strike="noStrike" cap="none" dirty="0">
                <a:solidFill>
                  <a:srgbClr val="000000"/>
                </a:solidFill>
                <a:latin typeface="Fira Sans Condensed"/>
                <a:ea typeface="Fira Sans Condensed"/>
                <a:cs typeface="Fira Sans Condensed"/>
                <a:sym typeface="Fira Sans Condensed"/>
              </a:rPr>
              <a:t> </a:t>
            </a:r>
            <a:r>
              <a:rPr lang="vi-VN" sz="1800" b="0" i="0" u="none" strike="noStrike" cap="none" dirty="0">
                <a:solidFill>
                  <a:srgbClr val="000000"/>
                </a:solidFill>
                <a:latin typeface="Fira Sans Condensed"/>
                <a:ea typeface="Fira Sans Condensed"/>
                <a:cs typeface="Fira Sans Condensed"/>
                <a:sym typeface="Fira Sans Condensed"/>
              </a:rPr>
              <a:t>một </a:t>
            </a:r>
            <a:r>
              <a:rPr lang="vi-VN" sz="1800" b="0" i="0" u="none" strike="noStrike" cap="none" dirty="0" err="1">
                <a:solidFill>
                  <a:srgbClr val="000000"/>
                </a:solidFill>
                <a:latin typeface="Fira Sans Condensed"/>
                <a:ea typeface="Fira Sans Condensed"/>
                <a:cs typeface="Fira Sans Condensed"/>
                <a:sym typeface="Fira Sans Condensed"/>
              </a:rPr>
              <a:t>website</a:t>
            </a:r>
            <a:r>
              <a:rPr lang="vi-VN" sz="1800" b="0" i="0" u="none" strike="noStrike" cap="none" dirty="0">
                <a:solidFill>
                  <a:srgbClr val="000000"/>
                </a:solidFill>
                <a:latin typeface="Fira Sans Condensed"/>
                <a:ea typeface="Fira Sans Condensed"/>
                <a:cs typeface="Fira Sans Condensed"/>
                <a:sym typeface="Fira Sans Condensed"/>
              </a:rPr>
              <a:t> hỗ trợ kinh doanh thời trang</a:t>
            </a:r>
            <a:r>
              <a:rPr lang="en-US" sz="1800" dirty="0">
                <a:latin typeface="Calibri"/>
                <a:ea typeface="Calibri"/>
                <a:cs typeface="Calibri"/>
                <a:sym typeface="Calibri"/>
              </a:rPr>
              <a:t>”. </a:t>
            </a:r>
            <a:endParaRPr dirty="0"/>
          </a:p>
        </p:txBody>
      </p:sp>
      <p:sp>
        <p:nvSpPr>
          <p:cNvPr id="220" name="Google Shape;22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100"/>
              <a:buNone/>
            </a:pPr>
            <a:endParaRPr dirty="0"/>
          </a:p>
        </p:txBody>
      </p:sp>
      <p:sp>
        <p:nvSpPr>
          <p:cNvPr id="230" name="Google Shape;23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dirty="0" err="1">
                <a:latin typeface="Calibri"/>
                <a:ea typeface="Calibri"/>
                <a:cs typeface="Calibri"/>
                <a:sym typeface="Calibri"/>
              </a:rPr>
              <a:t>Nội</a:t>
            </a:r>
            <a:r>
              <a:rPr lang="en-US" sz="1800" dirty="0">
                <a:latin typeface="Calibri"/>
                <a:ea typeface="Calibri"/>
                <a:cs typeface="Calibri"/>
                <a:sym typeface="Calibri"/>
              </a:rPr>
              <a:t> dung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gồm</a:t>
            </a:r>
            <a:r>
              <a:rPr lang="en-US" sz="1800" dirty="0">
                <a:latin typeface="Calibri"/>
                <a:ea typeface="Calibri"/>
                <a:cs typeface="Calibri"/>
                <a:sym typeface="Calibri"/>
              </a:rPr>
              <a:t> 5 </a:t>
            </a:r>
            <a:r>
              <a:rPr lang="en-US" sz="1800" dirty="0" err="1">
                <a:latin typeface="Calibri"/>
                <a:ea typeface="Calibri"/>
                <a:cs typeface="Calibri"/>
                <a:sym typeface="Calibri"/>
              </a:rPr>
              <a:t>mục</a:t>
            </a:r>
            <a:r>
              <a:rPr lang="en-US" sz="1800" dirty="0">
                <a:latin typeface="Calibri"/>
                <a:ea typeface="Calibri"/>
                <a:cs typeface="Calibri"/>
                <a:sym typeface="Calibri"/>
              </a:rPr>
              <a:t> </a:t>
            </a:r>
            <a:r>
              <a:rPr lang="en-US" sz="1800" dirty="0" err="1">
                <a:latin typeface="Calibri"/>
                <a:ea typeface="Calibri"/>
                <a:cs typeface="Calibri"/>
                <a:sym typeface="Calibri"/>
              </a:rPr>
              <a:t>chính</a:t>
            </a:r>
            <a:r>
              <a:rPr lang="en-US" sz="1800" dirty="0">
                <a:latin typeface="Calibri"/>
                <a:ea typeface="Calibri"/>
                <a:cs typeface="Calibri"/>
                <a:sym typeface="Calibri"/>
              </a:rPr>
              <a:t>. </a:t>
            </a:r>
            <a:r>
              <a:rPr lang="en-US" sz="1800" dirty="0" err="1">
                <a:latin typeface="Calibri"/>
                <a:ea typeface="Calibri"/>
                <a:cs typeface="Calibri"/>
                <a:sym typeface="Calibri"/>
              </a:rPr>
              <a:t>Bắt</a:t>
            </a:r>
            <a:r>
              <a:rPr lang="en-US" sz="1800" dirty="0">
                <a:latin typeface="Calibri"/>
                <a:ea typeface="Calibri"/>
                <a:cs typeface="Calibri"/>
                <a:sym typeface="Calibri"/>
              </a:rPr>
              <a:t> </a:t>
            </a:r>
            <a:r>
              <a:rPr lang="en-US" sz="1800" dirty="0" err="1">
                <a:latin typeface="Calibri"/>
                <a:ea typeface="Calibri"/>
                <a:cs typeface="Calibri"/>
                <a:sym typeface="Calibri"/>
              </a:rPr>
              <a:t>đầu</a:t>
            </a:r>
            <a:r>
              <a:rPr lang="en-US" sz="1800" dirty="0">
                <a:latin typeface="Calibri"/>
                <a:ea typeface="Calibri"/>
                <a:cs typeface="Calibri"/>
                <a:sym typeface="Calibri"/>
              </a:rPr>
              <a:t> </a:t>
            </a:r>
            <a:r>
              <a:rPr lang="en-US" sz="1800" dirty="0" err="1">
                <a:latin typeface="Calibri"/>
                <a:ea typeface="Calibri"/>
                <a:cs typeface="Calibri"/>
                <a:sym typeface="Calibri"/>
              </a:rPr>
              <a:t>từ</a:t>
            </a:r>
            <a:r>
              <a:rPr lang="en-US" sz="1800" dirty="0">
                <a:latin typeface="Calibri"/>
                <a:ea typeface="Calibri"/>
                <a:cs typeface="Calibri"/>
                <a:sym typeface="Calibri"/>
              </a:rPr>
              <a:t> </a:t>
            </a:r>
            <a:r>
              <a:rPr lang="en-US" sz="1800" dirty="0" err="1">
                <a:latin typeface="Calibri"/>
                <a:ea typeface="Calibri"/>
                <a:cs typeface="Calibri"/>
                <a:sym typeface="Calibri"/>
              </a:rPr>
              <a:t>đặt</a:t>
            </a:r>
            <a:r>
              <a:rPr lang="en-US" sz="1800" dirty="0">
                <a:latin typeface="Calibri"/>
                <a:ea typeface="Calibri"/>
                <a:cs typeface="Calibri"/>
                <a:sym typeface="Calibri"/>
              </a:rPr>
              <a:t> </a:t>
            </a:r>
            <a:r>
              <a:rPr lang="en-US" sz="1800" dirty="0" err="1">
                <a:latin typeface="Calibri"/>
                <a:ea typeface="Calibri"/>
                <a:cs typeface="Calibri"/>
                <a:sym typeface="Calibri"/>
              </a:rPr>
              <a:t>vấn</a:t>
            </a:r>
            <a:r>
              <a:rPr lang="en-US" sz="1800" dirty="0">
                <a:latin typeface="Calibri"/>
                <a:ea typeface="Calibri"/>
                <a:cs typeface="Calibri"/>
                <a:sym typeface="Calibri"/>
              </a:rPr>
              <a:t> </a:t>
            </a:r>
            <a:r>
              <a:rPr lang="en-US" sz="1800" dirty="0" err="1">
                <a:latin typeface="Calibri"/>
                <a:ea typeface="Calibri"/>
                <a:cs typeface="Calibri"/>
                <a:sym typeface="Calibri"/>
              </a:rPr>
              <a:t>đề</a:t>
            </a:r>
            <a:r>
              <a:rPr lang="en-US" sz="1800" dirty="0">
                <a:latin typeface="Calibri"/>
                <a:ea typeface="Calibri"/>
                <a:cs typeface="Calibri"/>
                <a:sym typeface="Calibri"/>
              </a:rPr>
              <a:t>, </a:t>
            </a:r>
            <a:r>
              <a:rPr lang="en-US" sz="1800" dirty="0" err="1">
                <a:latin typeface="Calibri"/>
                <a:ea typeface="Calibri"/>
                <a:cs typeface="Calibri"/>
                <a:sym typeface="Calibri"/>
              </a:rPr>
              <a:t>định</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giải</a:t>
            </a:r>
            <a:r>
              <a:rPr lang="en-US" sz="1800" dirty="0">
                <a:latin typeface="Calibri"/>
                <a:ea typeface="Calibri"/>
                <a:cs typeface="Calibri"/>
                <a:sym typeface="Calibri"/>
              </a:rPr>
              <a:t> </a:t>
            </a:r>
            <a:r>
              <a:rPr lang="en-US" sz="1800" dirty="0" err="1">
                <a:latin typeface="Calibri"/>
                <a:ea typeface="Calibri"/>
                <a:cs typeface="Calibri"/>
                <a:sym typeface="Calibri"/>
              </a:rPr>
              <a:t>pháp</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thứ</a:t>
            </a:r>
            <a:r>
              <a:rPr lang="en-US" sz="1800" dirty="0">
                <a:latin typeface="Calibri"/>
                <a:ea typeface="Calibri"/>
                <a:cs typeface="Calibri"/>
                <a:sym typeface="Calibri"/>
              </a:rPr>
              <a:t> 2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a:t>
            </a:r>
            <a:r>
              <a:rPr lang="en-US" sz="1800" dirty="0" err="1">
                <a:latin typeface="Calibri"/>
                <a:ea typeface="Calibri"/>
                <a:cs typeface="Calibri"/>
                <a:sym typeface="Calibri"/>
              </a:rPr>
              <a:t>khảo</a:t>
            </a:r>
            <a:r>
              <a:rPr lang="en-US" sz="1800" dirty="0">
                <a:latin typeface="Calibri"/>
                <a:ea typeface="Calibri"/>
                <a:cs typeface="Calibri"/>
                <a:sym typeface="Calibri"/>
              </a:rPr>
              <a:t> </a:t>
            </a:r>
            <a:r>
              <a:rPr lang="en-US" sz="1800" dirty="0" err="1">
                <a:latin typeface="Calibri"/>
                <a:ea typeface="Calibri"/>
                <a:cs typeface="Calibri"/>
                <a:sym typeface="Calibri"/>
              </a:rPr>
              <a:t>sát</a:t>
            </a:r>
            <a:r>
              <a:rPr lang="en-US" sz="1800" dirty="0">
                <a:latin typeface="Calibri"/>
                <a:ea typeface="Calibri"/>
                <a:cs typeface="Calibri"/>
                <a:sym typeface="Calibri"/>
              </a:rPr>
              <a:t> </a:t>
            </a:r>
            <a:r>
              <a:rPr lang="en-US" sz="1800" dirty="0" err="1">
                <a:latin typeface="Calibri"/>
                <a:ea typeface="Calibri"/>
                <a:cs typeface="Calibri"/>
                <a:sym typeface="Calibri"/>
              </a:rPr>
              <a:t>hiện</a:t>
            </a:r>
            <a:r>
              <a:rPr lang="en-US" sz="1800" dirty="0">
                <a:latin typeface="Calibri"/>
                <a:ea typeface="Calibri"/>
                <a:cs typeface="Calibri"/>
                <a:sym typeface="Calibri"/>
              </a:rPr>
              <a:t> </a:t>
            </a:r>
            <a:r>
              <a:rPr lang="en-US" sz="1800" dirty="0" err="1">
                <a:latin typeface="Calibri"/>
                <a:ea typeface="Calibri"/>
                <a:cs typeface="Calibri"/>
                <a:sym typeface="Calibri"/>
              </a:rPr>
              <a:t>trạng</a:t>
            </a:r>
            <a:r>
              <a:rPr lang="en-US" sz="1800" dirty="0">
                <a:latin typeface="Calibri"/>
                <a:ea typeface="Calibri"/>
                <a:cs typeface="Calibri"/>
                <a:sym typeface="Calibri"/>
              </a:rPr>
              <a:t>. </a:t>
            </a:r>
            <a:r>
              <a:rPr lang="en-US" sz="1800" dirty="0" err="1">
                <a:latin typeface="Calibri"/>
                <a:ea typeface="Calibri"/>
                <a:cs typeface="Calibri"/>
                <a:sym typeface="Calibri"/>
              </a:rPr>
              <a:t>Tiếp</a:t>
            </a:r>
            <a:r>
              <a:rPr lang="en-US" sz="1800" dirty="0">
                <a:latin typeface="Calibri"/>
                <a:ea typeface="Calibri"/>
                <a:cs typeface="Calibri"/>
                <a:sym typeface="Calibri"/>
              </a:rPr>
              <a:t> </a:t>
            </a:r>
            <a:r>
              <a:rPr lang="en-US" sz="1800" dirty="0" err="1">
                <a:latin typeface="Calibri"/>
                <a:ea typeface="Calibri"/>
                <a:cs typeface="Calibri"/>
                <a:sym typeface="Calibri"/>
              </a:rPr>
              <a:t>theo</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3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thiết</a:t>
            </a:r>
            <a:r>
              <a:rPr lang="en-US" sz="1800" dirty="0">
                <a:latin typeface="Calibri"/>
                <a:ea typeface="Calibri"/>
                <a:cs typeface="Calibri"/>
                <a:sym typeface="Calibri"/>
              </a:rPr>
              <a:t> </a:t>
            </a:r>
            <a:r>
              <a:rPr lang="en-US" sz="1800" dirty="0" err="1">
                <a:latin typeface="Calibri"/>
                <a:ea typeface="Calibri"/>
                <a:cs typeface="Calibri"/>
                <a:sym typeface="Calibri"/>
              </a:rPr>
              <a:t>kế</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xây</a:t>
            </a:r>
            <a:r>
              <a:rPr lang="en-US" sz="1800" dirty="0">
                <a:latin typeface="Calibri"/>
                <a:ea typeface="Calibri"/>
                <a:cs typeface="Calibri"/>
                <a:sym typeface="Calibri"/>
              </a:rPr>
              <a:t> </a:t>
            </a:r>
            <a:r>
              <a:rPr lang="en-US" sz="1800" dirty="0" err="1">
                <a:latin typeface="Calibri"/>
                <a:ea typeface="Calibri"/>
                <a:cs typeface="Calibri"/>
                <a:sym typeface="Calibri"/>
              </a:rPr>
              <a:t>dựng</a:t>
            </a:r>
            <a:r>
              <a:rPr lang="en-US" sz="1800" dirty="0">
                <a:latin typeface="Calibri"/>
                <a:ea typeface="Calibri"/>
                <a:cs typeface="Calibri"/>
                <a:sym typeface="Calibri"/>
              </a:rPr>
              <a:t> </a:t>
            </a:r>
            <a:r>
              <a:rPr lang="en-US" sz="1800" dirty="0" err="1">
                <a:latin typeface="Calibri"/>
                <a:ea typeface="Calibri"/>
                <a:cs typeface="Calibri"/>
                <a:sym typeface="Calibri"/>
              </a:rPr>
              <a:t>hệ</a:t>
            </a:r>
            <a:r>
              <a:rPr lang="en-US" sz="1800" dirty="0">
                <a:latin typeface="Calibri"/>
                <a:ea typeface="Calibri"/>
                <a:cs typeface="Calibri"/>
                <a:sym typeface="Calibri"/>
              </a:rPr>
              <a:t> </a:t>
            </a:r>
            <a:r>
              <a:rPr lang="en-US" sz="1800" dirty="0" err="1">
                <a:latin typeface="Calibri"/>
                <a:ea typeface="Calibri"/>
                <a:cs typeface="Calibri"/>
                <a:sym typeface="Calibri"/>
              </a:rPr>
              <a:t>thống</a:t>
            </a:r>
            <a:r>
              <a:rPr lang="en-US" sz="1800" dirty="0">
                <a:latin typeface="Calibri"/>
                <a:ea typeface="Calibri"/>
                <a:cs typeface="Calibri"/>
                <a:sym typeface="Calibri"/>
              </a:rPr>
              <a:t>. </a:t>
            </a:r>
            <a:r>
              <a:rPr lang="en-US" sz="1800" dirty="0" err="1">
                <a:latin typeface="Calibri"/>
                <a:ea typeface="Calibri"/>
                <a:cs typeface="Calibri"/>
                <a:sym typeface="Calibri"/>
              </a:rPr>
              <a:t>phần</a:t>
            </a:r>
            <a:r>
              <a:rPr lang="en-US" sz="1800" dirty="0">
                <a:latin typeface="Calibri"/>
                <a:ea typeface="Calibri"/>
                <a:cs typeface="Calibri"/>
                <a:sym typeface="Calibri"/>
              </a:rPr>
              <a:t> 4 </a:t>
            </a:r>
            <a:r>
              <a:rPr lang="en-US" sz="1800" dirty="0" err="1">
                <a:latin typeface="Calibri"/>
                <a:ea typeface="Calibri"/>
                <a:cs typeface="Calibri"/>
                <a:sym typeface="Calibri"/>
              </a:rPr>
              <a:t>là</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quả</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những</a:t>
            </a:r>
            <a:r>
              <a:rPr lang="en-US" sz="1800" dirty="0">
                <a:latin typeface="Calibri"/>
                <a:ea typeface="Calibri"/>
                <a:cs typeface="Calibri"/>
                <a:sym typeface="Calibri"/>
              </a:rPr>
              <a:t> </a:t>
            </a:r>
            <a:r>
              <a:rPr lang="en-US" sz="1800" dirty="0" err="1">
                <a:latin typeface="Calibri"/>
                <a:ea typeface="Calibri"/>
                <a:cs typeface="Calibri"/>
                <a:sym typeface="Calibri"/>
              </a:rPr>
              <a:t>đóng</a:t>
            </a:r>
            <a:r>
              <a:rPr lang="en-US" sz="1800" dirty="0">
                <a:latin typeface="Calibri"/>
                <a:ea typeface="Calibri"/>
                <a:cs typeface="Calibri"/>
                <a:sym typeface="Calibri"/>
              </a:rPr>
              <a:t> </a:t>
            </a:r>
            <a:r>
              <a:rPr lang="en-US" sz="1800" dirty="0" err="1">
                <a:latin typeface="Calibri"/>
                <a:ea typeface="Calibri"/>
                <a:cs typeface="Calibri"/>
                <a:sym typeface="Calibri"/>
              </a:rPr>
              <a:t>góp</a:t>
            </a:r>
            <a:r>
              <a:rPr lang="en-US" sz="1800" dirty="0">
                <a:latin typeface="Calibri"/>
                <a:ea typeface="Calibri"/>
                <a:cs typeface="Calibri"/>
                <a:sym typeface="Calibri"/>
              </a:rPr>
              <a:t> </a:t>
            </a:r>
            <a:r>
              <a:rPr lang="en-US" sz="1800" dirty="0" err="1">
                <a:latin typeface="Calibri"/>
                <a:ea typeface="Calibri"/>
                <a:cs typeface="Calibri"/>
                <a:sym typeface="Calibri"/>
              </a:rPr>
              <a:t>nổi</a:t>
            </a:r>
            <a:r>
              <a:rPr lang="en-US" sz="1800" dirty="0">
                <a:latin typeface="Calibri"/>
                <a:ea typeface="Calibri"/>
                <a:cs typeface="Calibri"/>
                <a:sym typeface="Calibri"/>
              </a:rPr>
              <a:t> </a:t>
            </a:r>
            <a:r>
              <a:rPr lang="en-US" sz="1800" dirty="0" err="1">
                <a:latin typeface="Calibri"/>
                <a:ea typeface="Calibri"/>
                <a:cs typeface="Calibri"/>
                <a:sym typeface="Calibri"/>
              </a:rPr>
              <a:t>bật</a:t>
            </a:r>
            <a:r>
              <a:rPr lang="en-US" sz="1800" dirty="0">
                <a:latin typeface="Calibri"/>
                <a:ea typeface="Calibri"/>
                <a:cs typeface="Calibri"/>
                <a:sym typeface="Calibri"/>
              </a:rPr>
              <a:t> </a:t>
            </a:r>
            <a:r>
              <a:rPr lang="en-US" sz="1800" dirty="0" err="1">
                <a:latin typeface="Calibri"/>
                <a:ea typeface="Calibri"/>
                <a:cs typeface="Calibri"/>
                <a:sym typeface="Calibri"/>
              </a:rPr>
              <a:t>của</a:t>
            </a:r>
            <a:r>
              <a:rPr lang="en-US" sz="1800" dirty="0">
                <a:latin typeface="Calibri"/>
                <a:ea typeface="Calibri"/>
                <a:cs typeface="Calibri"/>
                <a:sym typeface="Calibri"/>
              </a:rPr>
              <a:t> </a:t>
            </a:r>
            <a:r>
              <a:rPr lang="en-US" sz="1800" dirty="0" err="1">
                <a:latin typeface="Calibri"/>
                <a:ea typeface="Calibri"/>
                <a:cs typeface="Calibri"/>
                <a:sym typeface="Calibri"/>
              </a:rPr>
              <a:t>đồ</a:t>
            </a:r>
            <a:r>
              <a:rPr lang="en-US" sz="1800" dirty="0">
                <a:latin typeface="Calibri"/>
                <a:ea typeface="Calibri"/>
                <a:cs typeface="Calibri"/>
                <a:sym typeface="Calibri"/>
              </a:rPr>
              <a:t> </a:t>
            </a:r>
            <a:r>
              <a:rPr lang="en-US" sz="1800" dirty="0" err="1">
                <a:latin typeface="Calibri"/>
                <a:ea typeface="Calibri"/>
                <a:cs typeface="Calibri"/>
                <a:sym typeface="Calibri"/>
              </a:rPr>
              <a:t>án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cuối</a:t>
            </a:r>
            <a:r>
              <a:rPr lang="en-US" sz="1800" dirty="0">
                <a:latin typeface="Calibri"/>
                <a:ea typeface="Calibri"/>
                <a:cs typeface="Calibri"/>
                <a:sym typeface="Calibri"/>
              </a:rPr>
              <a:t> </a:t>
            </a:r>
            <a:r>
              <a:rPr lang="en-US" sz="1800" dirty="0" err="1">
                <a:latin typeface="Calibri"/>
                <a:ea typeface="Calibri"/>
                <a:cs typeface="Calibri"/>
                <a:sym typeface="Calibri"/>
              </a:rPr>
              <a:t>cùng</a:t>
            </a:r>
            <a:r>
              <a:rPr lang="en-US" sz="1800" dirty="0">
                <a:latin typeface="Calibri"/>
                <a:ea typeface="Calibri"/>
                <a:cs typeface="Calibri"/>
                <a:sym typeface="Calibri"/>
              </a:rPr>
              <a:t> </a:t>
            </a:r>
            <a:r>
              <a:rPr lang="en-US" sz="1800" dirty="0" err="1">
                <a:latin typeface="Calibri"/>
                <a:ea typeface="Calibri"/>
                <a:cs typeface="Calibri"/>
                <a:sym typeface="Calibri"/>
              </a:rPr>
              <a:t>em</a:t>
            </a:r>
            <a:r>
              <a:rPr lang="en-US" sz="1800" dirty="0">
                <a:latin typeface="Calibri"/>
                <a:ea typeface="Calibri"/>
                <a:cs typeface="Calibri"/>
                <a:sym typeface="Calibri"/>
              </a:rPr>
              <a:t> </a:t>
            </a:r>
            <a:r>
              <a:rPr lang="en-US" sz="1800" dirty="0" err="1">
                <a:latin typeface="Calibri"/>
                <a:ea typeface="Calibri"/>
                <a:cs typeface="Calibri"/>
                <a:sym typeface="Calibri"/>
              </a:rPr>
              <a:t>xin</a:t>
            </a:r>
            <a:r>
              <a:rPr lang="en-US" sz="1800" dirty="0">
                <a:latin typeface="Calibri"/>
                <a:ea typeface="Calibri"/>
                <a:cs typeface="Calibri"/>
                <a:sym typeface="Calibri"/>
              </a:rPr>
              <a:t> </a:t>
            </a:r>
            <a:r>
              <a:rPr lang="en-US" sz="1800" dirty="0" err="1">
                <a:latin typeface="Calibri"/>
                <a:ea typeface="Calibri"/>
                <a:cs typeface="Calibri"/>
                <a:sym typeface="Calibri"/>
              </a:rPr>
              <a:t>trình</a:t>
            </a:r>
            <a:r>
              <a:rPr lang="en-US" sz="1800" dirty="0">
                <a:latin typeface="Calibri"/>
                <a:ea typeface="Calibri"/>
                <a:cs typeface="Calibri"/>
                <a:sym typeface="Calibri"/>
              </a:rPr>
              <a:t> </a:t>
            </a:r>
            <a:r>
              <a:rPr lang="en-US" sz="1800" dirty="0" err="1">
                <a:latin typeface="Calibri"/>
                <a:ea typeface="Calibri"/>
                <a:cs typeface="Calibri"/>
                <a:sym typeface="Calibri"/>
              </a:rPr>
              <a:t>bày</a:t>
            </a:r>
            <a:r>
              <a:rPr lang="en-US" sz="1800" dirty="0">
                <a:latin typeface="Calibri"/>
                <a:ea typeface="Calibri"/>
                <a:cs typeface="Calibri"/>
                <a:sym typeface="Calibri"/>
              </a:rPr>
              <a:t> </a:t>
            </a:r>
            <a:r>
              <a:rPr lang="en-US" sz="1800" dirty="0" err="1">
                <a:latin typeface="Calibri"/>
                <a:ea typeface="Calibri"/>
                <a:cs typeface="Calibri"/>
                <a:sym typeface="Calibri"/>
              </a:rPr>
              <a:t>kết</a:t>
            </a:r>
            <a:r>
              <a:rPr lang="en-US" sz="1800" dirty="0">
                <a:latin typeface="Calibri"/>
                <a:ea typeface="Calibri"/>
                <a:cs typeface="Calibri"/>
                <a:sym typeface="Calibri"/>
              </a:rPr>
              <a:t> </a:t>
            </a:r>
            <a:r>
              <a:rPr lang="en-US" sz="1800" dirty="0" err="1">
                <a:latin typeface="Calibri"/>
                <a:ea typeface="Calibri"/>
                <a:cs typeface="Calibri"/>
                <a:sym typeface="Calibri"/>
              </a:rPr>
              <a:t>luận</a:t>
            </a:r>
            <a:r>
              <a:rPr lang="en-US" sz="1800" dirty="0">
                <a:latin typeface="Calibri"/>
                <a:ea typeface="Calibri"/>
                <a:cs typeface="Calibri"/>
                <a:sym typeface="Calibri"/>
              </a:rPr>
              <a:t> </a:t>
            </a:r>
            <a:r>
              <a:rPr lang="en-US" sz="1800" dirty="0" err="1">
                <a:latin typeface="Calibri"/>
                <a:ea typeface="Calibri"/>
                <a:cs typeface="Calibri"/>
                <a:sym typeface="Calibri"/>
              </a:rPr>
              <a:t>và</a:t>
            </a:r>
            <a:r>
              <a:rPr lang="en-US" sz="1800" dirty="0">
                <a:latin typeface="Calibri"/>
                <a:ea typeface="Calibri"/>
                <a:cs typeface="Calibri"/>
                <a:sym typeface="Calibri"/>
              </a:rPr>
              <a:t> </a:t>
            </a:r>
            <a:r>
              <a:rPr lang="en-US" sz="1800" dirty="0" err="1">
                <a:latin typeface="Calibri"/>
                <a:ea typeface="Calibri"/>
                <a:cs typeface="Calibri"/>
                <a:sym typeface="Calibri"/>
              </a:rPr>
              <a:t>hướng</a:t>
            </a:r>
            <a:r>
              <a:rPr lang="en-US" sz="1800" dirty="0">
                <a:latin typeface="Calibri"/>
                <a:ea typeface="Calibri"/>
                <a:cs typeface="Calibri"/>
                <a:sym typeface="Calibri"/>
              </a:rPr>
              <a:t> </a:t>
            </a:r>
            <a:r>
              <a:rPr lang="en-US" sz="1800" dirty="0" err="1">
                <a:latin typeface="Calibri"/>
                <a:ea typeface="Calibri"/>
                <a:cs typeface="Calibri"/>
                <a:sym typeface="Calibri"/>
              </a:rPr>
              <a:t>phát</a:t>
            </a:r>
            <a:r>
              <a:rPr lang="en-US" sz="1800" dirty="0">
                <a:latin typeface="Calibri"/>
                <a:ea typeface="Calibri"/>
                <a:cs typeface="Calibri"/>
                <a:sym typeface="Calibri"/>
              </a:rPr>
              <a:t> </a:t>
            </a:r>
            <a:r>
              <a:rPr lang="en-US" sz="1800" dirty="0" err="1">
                <a:latin typeface="Calibri"/>
                <a:ea typeface="Calibri"/>
                <a:cs typeface="Calibri"/>
                <a:sym typeface="Calibri"/>
              </a:rPr>
              <a:t>triển</a:t>
            </a:r>
            <a:r>
              <a:rPr lang="en-US" sz="1800" dirty="0">
                <a:latin typeface="Calibri"/>
                <a:ea typeface="Calibri"/>
                <a:cs typeface="Calibri"/>
                <a:sym typeface="Calibri"/>
              </a:rPr>
              <a:t>.</a:t>
            </a:r>
            <a:endParaRPr dirty="0"/>
          </a:p>
          <a:p>
            <a:pPr marL="0" lvl="0" indent="0" algn="l" rtl="0">
              <a:lnSpc>
                <a:spcPct val="100000"/>
              </a:lnSpc>
              <a:spcBef>
                <a:spcPts val="0"/>
              </a:spcBef>
              <a:spcAft>
                <a:spcPts val="0"/>
              </a:spcAft>
              <a:buSzPts val="1100"/>
              <a:buNone/>
            </a:pPr>
            <a:endParaRPr dirty="0"/>
          </a:p>
        </p:txBody>
      </p:sp>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44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800"/>
              </a:spcBef>
              <a:spcAft>
                <a:spcPts val="0"/>
              </a:spcAft>
              <a:buSzPts val="1100"/>
            </a:pPr>
            <a:r>
              <a:rPr lang="vi-VN" dirty="0"/>
              <a:t>Đầu tiên là sơ đồ </a:t>
            </a:r>
            <a:r>
              <a:rPr lang="vi-VN" dirty="0" err="1"/>
              <a:t>usecase</a:t>
            </a:r>
            <a:r>
              <a:rPr lang="vi-VN" dirty="0"/>
              <a:t> của hệ thống:</a:t>
            </a:r>
          </a:p>
          <a:p>
            <a:pPr marL="171450" lvl="0" indent="-171450" algn="l" rtl="0">
              <a:lnSpc>
                <a:spcPct val="100000"/>
              </a:lnSpc>
              <a:spcBef>
                <a:spcPts val="800"/>
              </a:spcBef>
              <a:spcAft>
                <a:spcPts val="0"/>
              </a:spcAft>
              <a:buSzPts val="1100"/>
            </a:pPr>
            <a:r>
              <a:rPr lang="vi-VN" dirty="0"/>
              <a:t>Sơ đồ gồm 4 tác nhân chính là: Ngân hàng ( tác nhân hỗ trợ thanh toán), khách hàng( là những người mua hàng đã đăng nhập hệ thống ), khách hàng vãng lai ( là người mua chưa đăng nhập hệ thống), quản lý( là nhà quản lý cửa hàng, trang </a:t>
            </a:r>
            <a:r>
              <a:rPr lang="vi-VN" dirty="0" err="1"/>
              <a:t>web</a:t>
            </a:r>
            <a:r>
              <a:rPr lang="vi-VN" dirty="0"/>
              <a:t> ) :</a:t>
            </a:r>
          </a:p>
          <a:p>
            <a:pPr marL="628650" lvl="1" indent="-171450" algn="l" rtl="0">
              <a:lnSpc>
                <a:spcPct val="100000"/>
              </a:lnSpc>
              <a:spcBef>
                <a:spcPts val="800"/>
              </a:spcBef>
              <a:spcAft>
                <a:spcPts val="0"/>
              </a:spcAft>
              <a:buSzPts val="1100"/>
            </a:pPr>
            <a:r>
              <a:rPr lang="vi-VN" dirty="0"/>
              <a:t>Thứ nhất ngân hàng là tác nhân hỗ trợ khách hàng thanh toán các đơn hàng</a:t>
            </a:r>
          </a:p>
          <a:p>
            <a:pPr marL="628650" lvl="1" indent="-171450" algn="l" rtl="0">
              <a:lnSpc>
                <a:spcPct val="100000"/>
              </a:lnSpc>
              <a:spcBef>
                <a:spcPts val="800"/>
              </a:spcBef>
              <a:spcAft>
                <a:spcPts val="0"/>
              </a:spcAft>
              <a:buSzPts val="1100"/>
            </a:pPr>
            <a:r>
              <a:rPr lang="vi-VN" dirty="0"/>
              <a:t>Thứ 2 là khách hàng vãng lai có chức năng duyệt xem sản phẩm, tìm kiếm thông tin nhưng không thể thực hiện mua hàng  </a:t>
            </a:r>
          </a:p>
          <a:p>
            <a:pPr marL="628650" lvl="1" indent="-171450" algn="l" rtl="0">
              <a:lnSpc>
                <a:spcPct val="100000"/>
              </a:lnSpc>
              <a:spcBef>
                <a:spcPts val="800"/>
              </a:spcBef>
              <a:spcAft>
                <a:spcPts val="0"/>
              </a:spcAft>
              <a:buSzPts val="1100"/>
            </a:pPr>
            <a:r>
              <a:rPr lang="vi-VN" dirty="0"/>
              <a:t>Thứ 3 là khách hàng thực hiện tất cả các chức năng của khách hàng vãng lai, khách hàng là khách hàng vãng lai đã đăng nhập có chức năng</a:t>
            </a:r>
          </a:p>
          <a:p>
            <a:pPr marL="1085850" lvl="2" indent="-171450" algn="l" rtl="0">
              <a:lnSpc>
                <a:spcPct val="100000"/>
              </a:lnSpc>
              <a:spcBef>
                <a:spcPts val="800"/>
              </a:spcBef>
              <a:spcAft>
                <a:spcPts val="0"/>
              </a:spcAft>
              <a:buSzPts val="1100"/>
            </a:pPr>
            <a:r>
              <a:rPr lang="vi-VN" dirty="0"/>
              <a:t>Quản lý thông tin cá nhân: </a:t>
            </a:r>
          </a:p>
          <a:p>
            <a:pPr marL="1543050" lvl="3" indent="-171450" algn="l" rtl="0">
              <a:lnSpc>
                <a:spcPct val="100000"/>
              </a:lnSpc>
              <a:spcBef>
                <a:spcPts val="800"/>
              </a:spcBef>
              <a:spcAft>
                <a:spcPts val="0"/>
              </a:spcAft>
              <a:buSzPts val="1100"/>
            </a:pPr>
            <a:r>
              <a:rPr lang="vi-VN" dirty="0"/>
              <a:t>Có các chức năng phụ là chỉnh sửa thông tin tài khoản</a:t>
            </a:r>
          </a:p>
          <a:p>
            <a:pPr marL="1543050" lvl="3" indent="-171450" algn="l" rtl="0">
              <a:lnSpc>
                <a:spcPct val="100000"/>
              </a:lnSpc>
              <a:spcBef>
                <a:spcPts val="800"/>
              </a:spcBef>
              <a:spcAft>
                <a:spcPts val="0"/>
              </a:spcAft>
              <a:buSzPts val="1100"/>
            </a:pPr>
            <a:r>
              <a:rPr lang="vi-VN" dirty="0"/>
              <a:t>Chỉnh sửa thông tin địa chỉ nhận hàng</a:t>
            </a:r>
          </a:p>
          <a:p>
            <a:pPr marL="1085850" lvl="2" indent="-171450" algn="l" rtl="0">
              <a:lnSpc>
                <a:spcPct val="100000"/>
              </a:lnSpc>
              <a:spcBef>
                <a:spcPts val="800"/>
              </a:spcBef>
              <a:spcAft>
                <a:spcPts val="0"/>
              </a:spcAft>
              <a:buSzPts val="1100"/>
            </a:pPr>
            <a:r>
              <a:rPr lang="vi-VN" dirty="0"/>
              <a:t>Đặt hàng  và thanh toán đơn hàng</a:t>
            </a:r>
          </a:p>
          <a:p>
            <a:pPr marL="1085850" lvl="2" indent="-171450" algn="l" rtl="0">
              <a:lnSpc>
                <a:spcPct val="100000"/>
              </a:lnSpc>
              <a:spcBef>
                <a:spcPts val="800"/>
              </a:spcBef>
              <a:spcAft>
                <a:spcPts val="0"/>
              </a:spcAft>
              <a:buSzPts val="1100"/>
            </a:pPr>
            <a:r>
              <a:rPr lang="vi-VN" dirty="0"/>
              <a:t>Xem lịch sử mua hàng</a:t>
            </a:r>
          </a:p>
          <a:p>
            <a:pPr marL="1085850" lvl="2" indent="-171450" algn="l" rtl="0">
              <a:lnSpc>
                <a:spcPct val="100000"/>
              </a:lnSpc>
              <a:spcBef>
                <a:spcPts val="800"/>
              </a:spcBef>
              <a:spcAft>
                <a:spcPts val="0"/>
              </a:spcAft>
              <a:buSzPts val="1100"/>
            </a:pPr>
            <a:r>
              <a:rPr lang="vi-VN" dirty="0"/>
              <a:t>Quản lý các mã khuyến mãi</a:t>
            </a:r>
          </a:p>
          <a:p>
            <a:pPr marL="1085850" lvl="2" indent="-171450" algn="l" rtl="0">
              <a:lnSpc>
                <a:spcPct val="100000"/>
              </a:lnSpc>
              <a:spcBef>
                <a:spcPts val="800"/>
              </a:spcBef>
              <a:spcAft>
                <a:spcPts val="0"/>
              </a:spcAft>
              <a:buSzPts val="1100"/>
            </a:pPr>
            <a:r>
              <a:rPr lang="vi-VN" dirty="0"/>
              <a:t>Quản lý giỏ hàng</a:t>
            </a:r>
          </a:p>
          <a:p>
            <a:pPr marL="1085850" lvl="2" indent="-171450" algn="l" rtl="0">
              <a:lnSpc>
                <a:spcPct val="100000"/>
              </a:lnSpc>
              <a:spcBef>
                <a:spcPts val="800"/>
              </a:spcBef>
              <a:spcAft>
                <a:spcPts val="0"/>
              </a:spcAft>
              <a:buSzPts val="1100"/>
            </a:pPr>
            <a:r>
              <a:rPr lang="vi-VN" dirty="0"/>
              <a:t>Bình luận về các sản phẩm </a:t>
            </a:r>
          </a:p>
          <a:p>
            <a:pPr marL="1085850" lvl="2" indent="-171450" algn="l" rtl="0">
              <a:lnSpc>
                <a:spcPct val="100000"/>
              </a:lnSpc>
              <a:spcBef>
                <a:spcPts val="800"/>
              </a:spcBef>
              <a:spcAft>
                <a:spcPts val="0"/>
              </a:spcAft>
              <a:buSzPts val="1100"/>
            </a:pPr>
            <a:endParaRPr lang="vi-VN" dirty="0"/>
          </a:p>
          <a:p>
            <a:pPr marL="628650" lvl="1" indent="-171450" algn="l" rtl="0">
              <a:lnSpc>
                <a:spcPct val="100000"/>
              </a:lnSpc>
              <a:spcBef>
                <a:spcPts val="800"/>
              </a:spcBef>
              <a:spcAft>
                <a:spcPts val="0"/>
              </a:spcAft>
              <a:buSzPts val="1100"/>
            </a:pPr>
            <a:r>
              <a:rPr lang="vi-VN" dirty="0"/>
              <a:t>Thứ 4 là tác nhân quản lý có các chức năng:</a:t>
            </a:r>
          </a:p>
          <a:p>
            <a:pPr marL="1085850" lvl="2" indent="-171450" algn="l" rtl="0">
              <a:lnSpc>
                <a:spcPct val="100000"/>
              </a:lnSpc>
              <a:spcBef>
                <a:spcPts val="800"/>
              </a:spcBef>
              <a:spcAft>
                <a:spcPts val="0"/>
              </a:spcAft>
              <a:buSzPts val="1100"/>
            </a:pPr>
            <a:r>
              <a:rPr lang="vi-VN" dirty="0"/>
              <a:t>Quản lý sản phẩm </a:t>
            </a:r>
          </a:p>
          <a:p>
            <a:pPr marL="1085850" lvl="2" indent="-171450" algn="l" rtl="0">
              <a:lnSpc>
                <a:spcPct val="100000"/>
              </a:lnSpc>
              <a:spcBef>
                <a:spcPts val="800"/>
              </a:spcBef>
              <a:spcAft>
                <a:spcPts val="0"/>
              </a:spcAft>
              <a:buSzPts val="1100"/>
            </a:pPr>
            <a:r>
              <a:rPr lang="vi-VN" dirty="0"/>
              <a:t>Quản lý người dùng</a:t>
            </a:r>
          </a:p>
          <a:p>
            <a:pPr marL="1085850" lvl="2" indent="-171450" algn="l" rtl="0">
              <a:lnSpc>
                <a:spcPct val="100000"/>
              </a:lnSpc>
              <a:spcBef>
                <a:spcPts val="800"/>
              </a:spcBef>
              <a:spcAft>
                <a:spcPts val="0"/>
              </a:spcAft>
              <a:buSzPts val="1100"/>
            </a:pPr>
            <a:r>
              <a:rPr lang="vi-VN" dirty="0"/>
              <a:t>Thống kê </a:t>
            </a:r>
          </a:p>
          <a:p>
            <a:pPr marL="1085850" lvl="2" indent="-171450" algn="l" rtl="0">
              <a:lnSpc>
                <a:spcPct val="100000"/>
              </a:lnSpc>
              <a:spcBef>
                <a:spcPts val="800"/>
              </a:spcBef>
              <a:spcAft>
                <a:spcPts val="0"/>
              </a:spcAft>
              <a:buSzPts val="1100"/>
            </a:pPr>
            <a:r>
              <a:rPr lang="vi-VN" dirty="0"/>
              <a:t>Quản lý danh mục </a:t>
            </a:r>
          </a:p>
          <a:p>
            <a:pPr marL="1085850" lvl="2" indent="-171450" algn="l" rtl="0">
              <a:lnSpc>
                <a:spcPct val="100000"/>
              </a:lnSpc>
              <a:spcBef>
                <a:spcPts val="800"/>
              </a:spcBef>
              <a:spcAft>
                <a:spcPts val="0"/>
              </a:spcAft>
              <a:buSzPts val="1100"/>
            </a:pPr>
            <a:r>
              <a:rPr lang="vi-VN" dirty="0"/>
              <a:t>Quản lý băng </a:t>
            </a:r>
            <a:r>
              <a:rPr lang="vi-VN" dirty="0" err="1"/>
              <a:t>rôn</a:t>
            </a:r>
            <a:endParaRPr lang="vi-VN" dirty="0"/>
          </a:p>
          <a:p>
            <a:pPr marL="1085850" lvl="2" indent="-171450" algn="l" rtl="0">
              <a:lnSpc>
                <a:spcPct val="100000"/>
              </a:lnSpc>
              <a:spcBef>
                <a:spcPts val="800"/>
              </a:spcBef>
              <a:spcAft>
                <a:spcPts val="0"/>
              </a:spcAft>
              <a:buSzPts val="1100"/>
            </a:pPr>
            <a:r>
              <a:rPr lang="vi-VN" dirty="0"/>
              <a:t>Quản lý nhà cung cấp</a:t>
            </a:r>
          </a:p>
          <a:p>
            <a:pPr marL="1085850" lvl="2" indent="-171450" algn="l" rtl="0">
              <a:lnSpc>
                <a:spcPct val="100000"/>
              </a:lnSpc>
              <a:spcBef>
                <a:spcPts val="800"/>
              </a:spcBef>
              <a:spcAft>
                <a:spcPts val="0"/>
              </a:spcAft>
              <a:buSzPts val="1100"/>
            </a:pPr>
            <a:r>
              <a:rPr lang="vi-VN" dirty="0"/>
              <a:t>Quản lý nhãn hàng</a:t>
            </a:r>
          </a:p>
          <a:p>
            <a:pPr marL="1085850" lvl="2" indent="-171450" algn="l" rtl="0">
              <a:lnSpc>
                <a:spcPct val="100000"/>
              </a:lnSpc>
              <a:spcBef>
                <a:spcPts val="800"/>
              </a:spcBef>
              <a:spcAft>
                <a:spcPts val="0"/>
              </a:spcAft>
              <a:buSzPts val="1100"/>
            </a:pPr>
            <a:r>
              <a:rPr lang="vi-VN" dirty="0"/>
              <a:t>Quản lý bài đăng</a:t>
            </a:r>
          </a:p>
          <a:p>
            <a:pPr marL="1085850" lvl="2" indent="-171450" algn="l" rtl="0">
              <a:lnSpc>
                <a:spcPct val="100000"/>
              </a:lnSpc>
              <a:spcBef>
                <a:spcPts val="800"/>
              </a:spcBef>
              <a:spcAft>
                <a:spcPts val="0"/>
              </a:spcAft>
              <a:buSzPts val="1100"/>
            </a:pPr>
            <a:r>
              <a:rPr lang="vi-VN" dirty="0"/>
              <a:t>Quản lý loại khuyến mãi</a:t>
            </a:r>
          </a:p>
          <a:p>
            <a:pPr marL="1085850" lvl="2" indent="-171450" algn="l" rtl="0">
              <a:lnSpc>
                <a:spcPct val="100000"/>
              </a:lnSpc>
              <a:spcBef>
                <a:spcPts val="800"/>
              </a:spcBef>
              <a:spcAft>
                <a:spcPts val="0"/>
              </a:spcAft>
              <a:buSzPts val="1100"/>
            </a:pPr>
            <a:r>
              <a:rPr lang="vi-VN" dirty="0"/>
              <a:t>Quản lý mã khuyến mãi</a:t>
            </a:r>
          </a:p>
          <a:p>
            <a:pPr marL="1085850" lvl="2" indent="-171450" algn="l" rtl="0">
              <a:lnSpc>
                <a:spcPct val="100000"/>
              </a:lnSpc>
              <a:spcBef>
                <a:spcPts val="800"/>
              </a:spcBef>
              <a:spcAft>
                <a:spcPts val="0"/>
              </a:spcAft>
              <a:buSzPts val="1100"/>
            </a:pPr>
            <a:r>
              <a:rPr lang="vi-VN" dirty="0"/>
              <a:t>Quản lý đơn hàng</a:t>
            </a:r>
          </a:p>
          <a:p>
            <a:pPr marL="1085850" lvl="2" indent="-171450" algn="l" rtl="0">
              <a:lnSpc>
                <a:spcPct val="100000"/>
              </a:lnSpc>
              <a:spcBef>
                <a:spcPts val="800"/>
              </a:spcBef>
              <a:spcAft>
                <a:spcPts val="0"/>
              </a:spcAft>
              <a:buSzPts val="1100"/>
            </a:pPr>
            <a:r>
              <a:rPr lang="vi-VN" dirty="0"/>
              <a:t>Quản lý nhập hàng</a:t>
            </a:r>
          </a:p>
          <a:p>
            <a:pPr marL="1085850" lvl="2" indent="-171450" algn="l" rtl="0">
              <a:lnSpc>
                <a:spcPct val="100000"/>
              </a:lnSpc>
              <a:spcBef>
                <a:spcPts val="800"/>
              </a:spcBef>
              <a:spcAft>
                <a:spcPts val="0"/>
              </a:spcAft>
              <a:buSzPts val="1100"/>
            </a:pPr>
            <a:r>
              <a:rPr lang="vi-VN" dirty="0"/>
              <a:t>Quản lý nhập hàng</a:t>
            </a:r>
          </a:p>
          <a:p>
            <a:pPr marL="1085850" lvl="2" indent="-171450" algn="l" rtl="0">
              <a:lnSpc>
                <a:spcPct val="100000"/>
              </a:lnSpc>
              <a:spcBef>
                <a:spcPts val="800"/>
              </a:spcBef>
              <a:spcAft>
                <a:spcPts val="0"/>
              </a:spcAft>
              <a:buSzPts val="1100"/>
            </a:pPr>
            <a:r>
              <a:rPr lang="vi-VN" dirty="0"/>
              <a:t>Quản lý chủ đề</a:t>
            </a:r>
          </a:p>
          <a:p>
            <a:pPr marL="1085850" lvl="2" indent="-171450" algn="l" rtl="0">
              <a:lnSpc>
                <a:spcPct val="100000"/>
              </a:lnSpc>
              <a:spcBef>
                <a:spcPts val="800"/>
              </a:spcBef>
              <a:spcAft>
                <a:spcPts val="0"/>
              </a:spcAft>
              <a:buSzPts val="1100"/>
            </a:pPr>
            <a:r>
              <a:rPr lang="vi-VN" dirty="0"/>
              <a:t>Quản lý loại giao hàng </a:t>
            </a:r>
          </a:p>
        </p:txBody>
      </p:sp>
      <p:sp>
        <p:nvSpPr>
          <p:cNvPr id="305" name="Google Shape;30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1100"/>
              <a:buChar char="●"/>
            </a:pPr>
            <a:r>
              <a:rPr lang="vi-VN" dirty="0"/>
              <a:t>Tiếp theo là quy trình nghiệp vụ đặt hàng theo em thiết kế đây là nghiệp vụ chính khi e xây dựng </a:t>
            </a:r>
            <a:r>
              <a:rPr lang="vi-VN" dirty="0" err="1"/>
              <a:t>web</a:t>
            </a:r>
            <a:r>
              <a:rPr lang="vi-VN" dirty="0"/>
              <a:t> </a:t>
            </a:r>
          </a:p>
          <a:p>
            <a:pPr marL="457200" marR="0" lvl="1" indent="0" algn="l" rtl="0">
              <a:lnSpc>
                <a:spcPct val="115000"/>
              </a:lnSpc>
              <a:spcBef>
                <a:spcPts val="0"/>
              </a:spcBef>
              <a:spcAft>
                <a:spcPts val="0"/>
              </a:spcAft>
              <a:buSzPts val="1100"/>
              <a:buChar char="●"/>
            </a:pPr>
            <a:endParaRPr lang="vi-VN" dirty="0"/>
          </a:p>
        </p:txBody>
      </p:sp>
      <p:sp>
        <p:nvSpPr>
          <p:cNvPr id="326" name="Google Shape;32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vi-VN" dirty="0"/>
              <a:t>Em thiết kế gồm: 19 bảng </a:t>
            </a:r>
            <a:endParaRPr dirty="0"/>
          </a:p>
        </p:txBody>
      </p:sp>
      <p:sp>
        <p:nvSpPr>
          <p:cNvPr id="319" name="Google Shape;3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8"/>
          <p:cNvSpPr txBox="1">
            <a:spLocks noGrp="1"/>
          </p:cNvSpPr>
          <p:nvPr>
            <p:ph type="ctrTitle"/>
          </p:nvPr>
        </p:nvSpPr>
        <p:spPr>
          <a:xfrm>
            <a:off x="1143000" y="1538287"/>
            <a:ext cx="6858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rgbClr val="3F3F3F"/>
              </a:buClr>
              <a:buSzPts val="4400"/>
              <a:buFont typeface="Calibri"/>
              <a:buNone/>
              <a:defRPr sz="44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8"/>
          <p:cNvSpPr txBox="1">
            <a:spLocks noGrp="1"/>
          </p:cNvSpPr>
          <p:nvPr>
            <p:ph type="subTitle" idx="1"/>
          </p:nvPr>
        </p:nvSpPr>
        <p:spPr>
          <a:xfrm>
            <a:off x="1143000" y="43132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lt1"/>
              </a:buClr>
              <a:buSzPts val="2800"/>
              <a:buNone/>
              <a:defRPr sz="2800">
                <a:solidFill>
                  <a:schemeClr val="lt1"/>
                </a:solidFill>
              </a:defRPr>
            </a:lvl1pPr>
            <a:lvl2pPr lvl="1" algn="ctr">
              <a:lnSpc>
                <a:spcPct val="90000"/>
              </a:lnSpc>
              <a:spcBef>
                <a:spcPts val="375"/>
              </a:spcBef>
              <a:spcAft>
                <a:spcPts val="0"/>
              </a:spcAft>
              <a:buClr>
                <a:srgbClr val="3F3F3F"/>
              </a:buClr>
              <a:buSzPts val="1500"/>
              <a:buNone/>
              <a:defRPr sz="1500"/>
            </a:lvl2pPr>
            <a:lvl3pPr lvl="2" algn="ctr">
              <a:lnSpc>
                <a:spcPct val="90000"/>
              </a:lnSpc>
              <a:spcBef>
                <a:spcPts val="375"/>
              </a:spcBef>
              <a:spcAft>
                <a:spcPts val="0"/>
              </a:spcAft>
              <a:buClr>
                <a:srgbClr val="3F3F3F"/>
              </a:buClr>
              <a:buSzPts val="1350"/>
              <a:buNone/>
              <a:defRPr sz="1350"/>
            </a:lvl3pPr>
            <a:lvl4pPr lvl="3" algn="ctr">
              <a:lnSpc>
                <a:spcPct val="90000"/>
              </a:lnSpc>
              <a:spcBef>
                <a:spcPts val="375"/>
              </a:spcBef>
              <a:spcAft>
                <a:spcPts val="0"/>
              </a:spcAft>
              <a:buClr>
                <a:srgbClr val="3F3F3F"/>
              </a:buClr>
              <a:buSzPts val="1200"/>
              <a:buNone/>
              <a:defRPr sz="1200"/>
            </a:lvl4pPr>
            <a:lvl5pPr lvl="4" algn="ctr">
              <a:lnSpc>
                <a:spcPct val="90000"/>
              </a:lnSpc>
              <a:spcBef>
                <a:spcPts val="375"/>
              </a:spcBef>
              <a:spcAft>
                <a:spcPts val="0"/>
              </a:spcAft>
              <a:buClr>
                <a:srgbClr val="3F3F3F"/>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2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39"/>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9"/>
          <p:cNvSpPr txBox="1">
            <a:spLocks noGrp="1"/>
          </p:cNvSpPr>
          <p:nvPr>
            <p:ph type="body" idx="1"/>
          </p:nvPr>
        </p:nvSpPr>
        <p:spPr>
          <a:xfrm rot="5400000">
            <a:off x="2051050" y="-215901"/>
            <a:ext cx="4902199" cy="8026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 name="Google Shape;70;p3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0"/>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 name="Google Shape;76;p4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89" name="Google Shape;89;p3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42"/>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Open Sans"/>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2"/>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01" name="Google Shape;101;p4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4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4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3"/>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7" name="Google Shape;107;p43"/>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08" name="Google Shape;108;p4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4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Open San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44"/>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4" name="Google Shape;114;p44"/>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5" name="Google Shape;115;p44"/>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16" name="Google Shape;116;p44"/>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17" name="Google Shape;117;p4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4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4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4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p47"/>
          <p:cNvSpPr txBox="1">
            <a:spLocks noGrp="1"/>
          </p:cNvSpPr>
          <p:nvPr>
            <p:ph type="title"/>
          </p:nvPr>
        </p:nvSpPr>
        <p:spPr>
          <a:xfrm>
            <a:off x="268287" y="-19050"/>
            <a:ext cx="2856000" cy="780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rgbClr val="FFFFFF"/>
              </a:buClr>
              <a:buSzPts val="2000"/>
              <a:buFont typeface="Open Sans"/>
              <a:buNone/>
              <a:defRPr sz="2000" b="1">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7"/>
          <p:cNvSpPr txBox="1">
            <a:spLocks noGrp="1"/>
          </p:cNvSpPr>
          <p:nvPr>
            <p:ph type="body" idx="1"/>
          </p:nvPr>
        </p:nvSpPr>
        <p:spPr>
          <a:xfrm>
            <a:off x="4032250" y="1143000"/>
            <a:ext cx="4883100" cy="5014800"/>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32" name="Google Shape;132;p47"/>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33" name="Google Shape;133;p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p48"/>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Open Sans"/>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8"/>
          <p:cNvSpPr>
            <a:spLocks noGrp="1"/>
          </p:cNvSpPr>
          <p:nvPr>
            <p:ph type="pic" idx="2"/>
          </p:nvPr>
        </p:nvSpPr>
        <p:spPr>
          <a:xfrm>
            <a:off x="1792288" y="612775"/>
            <a:ext cx="5486400" cy="4114800"/>
          </a:xfrm>
          <a:prstGeom prst="rect">
            <a:avLst/>
          </a:prstGeom>
          <a:noFill/>
          <a:ln>
            <a:noFill/>
          </a:ln>
        </p:spPr>
      </p:sp>
      <p:sp>
        <p:nvSpPr>
          <p:cNvPr id="139" name="Google Shape;139;p48"/>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0" name="Google Shape;140;p48"/>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8"/>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49"/>
          <p:cNvSpPr txBox="1">
            <a:spLocks noGrp="1"/>
          </p:cNvSpPr>
          <p:nvPr>
            <p:ph type="body" idx="1"/>
          </p:nvPr>
        </p:nvSpPr>
        <p:spPr>
          <a:xfrm rot="5400000">
            <a:off x="2308950"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6" name="Google Shape;146;p4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4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p50"/>
          <p:cNvSpPr txBox="1">
            <a:spLocks noGrp="1"/>
          </p:cNvSpPr>
          <p:nvPr>
            <p:ph type="title"/>
          </p:nvPr>
        </p:nvSpPr>
        <p:spPr>
          <a:xfrm rot="5400000">
            <a:off x="4732350" y="2171688"/>
            <a:ext cx="5851500"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50"/>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p5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5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5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0"/>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3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3"/>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0" name="Google Shape;30;p3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4"/>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3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3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5"/>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35"/>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35"/>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rgbClr val="3F3F3F"/>
              </a:buClr>
              <a:buSzPts val="1800"/>
              <a:buNone/>
              <a:defRPr sz="1800" b="1"/>
            </a:lvl1pPr>
            <a:lvl2pPr marL="914400" lvl="1" indent="-228600" algn="l">
              <a:lnSpc>
                <a:spcPct val="90000"/>
              </a:lnSpc>
              <a:spcBef>
                <a:spcPts val="375"/>
              </a:spcBef>
              <a:spcAft>
                <a:spcPts val="0"/>
              </a:spcAft>
              <a:buClr>
                <a:srgbClr val="3F3F3F"/>
              </a:buClr>
              <a:buSzPts val="1500"/>
              <a:buNone/>
              <a:defRPr sz="1500" b="1"/>
            </a:lvl2pPr>
            <a:lvl3pPr marL="1371600" lvl="2" indent="-228600" algn="l">
              <a:lnSpc>
                <a:spcPct val="90000"/>
              </a:lnSpc>
              <a:spcBef>
                <a:spcPts val="375"/>
              </a:spcBef>
              <a:spcAft>
                <a:spcPts val="0"/>
              </a:spcAft>
              <a:buClr>
                <a:srgbClr val="3F3F3F"/>
              </a:buClr>
              <a:buSzPts val="1350"/>
              <a:buNone/>
              <a:defRPr sz="1350" b="1"/>
            </a:lvl3pPr>
            <a:lvl4pPr marL="1828800" lvl="3" indent="-228600" algn="l">
              <a:lnSpc>
                <a:spcPct val="90000"/>
              </a:lnSpc>
              <a:spcBef>
                <a:spcPts val="375"/>
              </a:spcBef>
              <a:spcAft>
                <a:spcPts val="0"/>
              </a:spcAft>
              <a:buClr>
                <a:srgbClr val="3F3F3F"/>
              </a:buClr>
              <a:buSzPts val="1200"/>
              <a:buNone/>
              <a:defRPr sz="1200" b="1"/>
            </a:lvl4pPr>
            <a:lvl5pPr marL="2286000" lvl="4" indent="-228600" algn="l">
              <a:lnSpc>
                <a:spcPct val="90000"/>
              </a:lnSpc>
              <a:spcBef>
                <a:spcPts val="375"/>
              </a:spcBef>
              <a:spcAft>
                <a:spcPts val="0"/>
              </a:spcAft>
              <a:buClr>
                <a:srgbClr val="3F3F3F"/>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35"/>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rgbClr val="3F3F3F"/>
              </a:buClr>
              <a:buSzPts val="1800"/>
              <a:buChar char="•"/>
              <a:defRPr/>
            </a:lvl1pPr>
            <a:lvl2pPr marL="914400" lvl="1" indent="-342900" algn="l">
              <a:lnSpc>
                <a:spcPct val="90000"/>
              </a:lnSpc>
              <a:spcBef>
                <a:spcPts val="375"/>
              </a:spcBef>
              <a:spcAft>
                <a:spcPts val="0"/>
              </a:spcAft>
              <a:buClr>
                <a:srgbClr val="3F3F3F"/>
              </a:buClr>
              <a:buSzPts val="1800"/>
              <a:buChar char="•"/>
              <a:defRPr/>
            </a:lvl2pPr>
            <a:lvl3pPr marL="1371600" lvl="2" indent="-342900" algn="l">
              <a:lnSpc>
                <a:spcPct val="90000"/>
              </a:lnSpc>
              <a:spcBef>
                <a:spcPts val="375"/>
              </a:spcBef>
              <a:spcAft>
                <a:spcPts val="0"/>
              </a:spcAft>
              <a:buClr>
                <a:srgbClr val="3F3F3F"/>
              </a:buClr>
              <a:buSzPts val="1800"/>
              <a:buChar char="•"/>
              <a:defRPr/>
            </a:lvl3pPr>
            <a:lvl4pPr marL="1828800" lvl="3" indent="-342900" algn="l">
              <a:lnSpc>
                <a:spcPct val="90000"/>
              </a:lnSpc>
              <a:spcBef>
                <a:spcPts val="375"/>
              </a:spcBef>
              <a:spcAft>
                <a:spcPts val="0"/>
              </a:spcAft>
              <a:buClr>
                <a:srgbClr val="3F3F3F"/>
              </a:buClr>
              <a:buSzPts val="1800"/>
              <a:buChar char="•"/>
              <a:defRPr/>
            </a:lvl4pPr>
            <a:lvl5pPr marL="2286000" lvl="4" indent="-342900" algn="l">
              <a:lnSpc>
                <a:spcPct val="90000"/>
              </a:lnSpc>
              <a:spcBef>
                <a:spcPts val="375"/>
              </a:spcBef>
              <a:spcAft>
                <a:spcPts val="0"/>
              </a:spcAft>
              <a:buClr>
                <a:srgbClr val="3F3F3F"/>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3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3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3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7"/>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rgbClr val="3F3F3F"/>
              </a:buClr>
              <a:buSzPts val="2400"/>
              <a:buChar char="•"/>
              <a:defRPr sz="2400"/>
            </a:lvl1pPr>
            <a:lvl2pPr marL="914400" lvl="1" indent="-361950" algn="l">
              <a:lnSpc>
                <a:spcPct val="90000"/>
              </a:lnSpc>
              <a:spcBef>
                <a:spcPts val="375"/>
              </a:spcBef>
              <a:spcAft>
                <a:spcPts val="0"/>
              </a:spcAft>
              <a:buClr>
                <a:srgbClr val="3F3F3F"/>
              </a:buClr>
              <a:buSzPts val="2100"/>
              <a:buChar char="•"/>
              <a:defRPr sz="2100"/>
            </a:lvl2pPr>
            <a:lvl3pPr marL="1371600" lvl="2" indent="-342900" algn="l">
              <a:lnSpc>
                <a:spcPct val="90000"/>
              </a:lnSpc>
              <a:spcBef>
                <a:spcPts val="375"/>
              </a:spcBef>
              <a:spcAft>
                <a:spcPts val="0"/>
              </a:spcAft>
              <a:buClr>
                <a:srgbClr val="3F3F3F"/>
              </a:buClr>
              <a:buSzPts val="1800"/>
              <a:buChar char="•"/>
              <a:defRPr sz="1800"/>
            </a:lvl3pPr>
            <a:lvl4pPr marL="1828800" lvl="3" indent="-323850" algn="l">
              <a:lnSpc>
                <a:spcPct val="90000"/>
              </a:lnSpc>
              <a:spcBef>
                <a:spcPts val="375"/>
              </a:spcBef>
              <a:spcAft>
                <a:spcPts val="0"/>
              </a:spcAft>
              <a:buClr>
                <a:srgbClr val="3F3F3F"/>
              </a:buClr>
              <a:buSzPts val="1500"/>
              <a:buChar char="•"/>
              <a:defRPr sz="1500"/>
            </a:lvl4pPr>
            <a:lvl5pPr marL="2286000" lvl="4" indent="-323850" algn="l">
              <a:lnSpc>
                <a:spcPct val="90000"/>
              </a:lnSpc>
              <a:spcBef>
                <a:spcPts val="375"/>
              </a:spcBef>
              <a:spcAft>
                <a:spcPts val="0"/>
              </a:spcAft>
              <a:buClr>
                <a:srgbClr val="3F3F3F"/>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56" name="Google Shape;56;p37"/>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57" name="Google Shape;57;p3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8"/>
          <p:cNvSpPr>
            <a:spLocks noGrp="1"/>
          </p:cNvSpPr>
          <p:nvPr>
            <p:ph type="pic" idx="2"/>
          </p:nvPr>
        </p:nvSpPr>
        <p:spPr>
          <a:xfrm>
            <a:off x="3887391" y="987426"/>
            <a:ext cx="4629150" cy="4873625"/>
          </a:xfrm>
          <a:prstGeom prst="rect">
            <a:avLst/>
          </a:prstGeom>
          <a:noFill/>
          <a:ln>
            <a:noFill/>
          </a:ln>
        </p:spPr>
      </p:sp>
      <p:sp>
        <p:nvSpPr>
          <p:cNvPr id="63" name="Google Shape;63;p3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3F3F3F"/>
              </a:buClr>
              <a:buSzPts val="1200"/>
              <a:buNone/>
              <a:defRPr sz="1200"/>
            </a:lvl1pPr>
            <a:lvl2pPr marL="914400" lvl="1" indent="-228600" algn="l">
              <a:lnSpc>
                <a:spcPct val="90000"/>
              </a:lnSpc>
              <a:spcBef>
                <a:spcPts val="375"/>
              </a:spcBef>
              <a:spcAft>
                <a:spcPts val="0"/>
              </a:spcAft>
              <a:buClr>
                <a:srgbClr val="3F3F3F"/>
              </a:buClr>
              <a:buSzPts val="1050"/>
              <a:buNone/>
              <a:defRPr sz="1050"/>
            </a:lvl2pPr>
            <a:lvl3pPr marL="1371600" lvl="2" indent="-228600" algn="l">
              <a:lnSpc>
                <a:spcPct val="90000"/>
              </a:lnSpc>
              <a:spcBef>
                <a:spcPts val="375"/>
              </a:spcBef>
              <a:spcAft>
                <a:spcPts val="0"/>
              </a:spcAft>
              <a:buClr>
                <a:srgbClr val="3F3F3F"/>
              </a:buClr>
              <a:buSzPts val="900"/>
              <a:buNone/>
              <a:defRPr sz="900"/>
            </a:lvl3pPr>
            <a:lvl4pPr marL="1828800" lvl="3" indent="-228600" algn="l">
              <a:lnSpc>
                <a:spcPct val="90000"/>
              </a:lnSpc>
              <a:spcBef>
                <a:spcPts val="375"/>
              </a:spcBef>
              <a:spcAft>
                <a:spcPts val="0"/>
              </a:spcAft>
              <a:buClr>
                <a:srgbClr val="3F3F3F"/>
              </a:buClr>
              <a:buSzPts val="750"/>
              <a:buNone/>
              <a:defRPr sz="750"/>
            </a:lvl4pPr>
            <a:lvl5pPr marL="2286000" lvl="4" indent="-228600" algn="l">
              <a:lnSpc>
                <a:spcPct val="90000"/>
              </a:lnSpc>
              <a:spcBef>
                <a:spcPts val="375"/>
              </a:spcBef>
              <a:spcAft>
                <a:spcPts val="0"/>
              </a:spcAft>
              <a:buClr>
                <a:srgbClr val="3F3F3F"/>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4" name="Google Shape;64;p3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5.jp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488950" y="-87315"/>
            <a:ext cx="80264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600"/>
              <a:buFont typeface="Calibri"/>
              <a:buNone/>
              <a:defRPr sz="36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7"/>
          <p:cNvSpPr txBox="1">
            <a:spLocks noGrp="1"/>
          </p:cNvSpPr>
          <p:nvPr>
            <p:ph type="body" idx="1"/>
          </p:nvPr>
        </p:nvSpPr>
        <p:spPr>
          <a:xfrm>
            <a:off x="488950" y="1346200"/>
            <a:ext cx="8026400" cy="4902199"/>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rgbClr val="3F3F3F"/>
              </a:buClr>
              <a:buSzPts val="2100"/>
              <a:buFont typeface="Arial"/>
              <a:buChar char="•"/>
              <a:defRPr sz="21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375"/>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2pPr>
            <a:lvl3pPr marL="1371600" marR="0" lvl="2" indent="-323850" algn="l" rtl="0">
              <a:lnSpc>
                <a:spcPct val="90000"/>
              </a:lnSpc>
              <a:spcBef>
                <a:spcPts val="375"/>
              </a:spcBef>
              <a:spcAft>
                <a:spcPts val="0"/>
              </a:spcAft>
              <a:buClr>
                <a:srgbClr val="3F3F3F"/>
              </a:buClr>
              <a:buSzPts val="1500"/>
              <a:buFont typeface="Arial"/>
              <a:buChar char="•"/>
              <a:defRPr sz="1500" b="0" i="0" u="none" strike="noStrike" cap="none">
                <a:solidFill>
                  <a:srgbClr val="3F3F3F"/>
                </a:solidFill>
                <a:latin typeface="Calibri"/>
                <a:ea typeface="Calibri"/>
                <a:cs typeface="Calibri"/>
                <a:sym typeface="Calibri"/>
              </a:defRPr>
            </a:lvl3pPr>
            <a:lvl4pPr marL="1828800" marR="0" lvl="3"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4pPr>
            <a:lvl5pPr marL="2286000" marR="0" lvl="4" indent="-314325" algn="l" rtl="0">
              <a:lnSpc>
                <a:spcPct val="90000"/>
              </a:lnSpc>
              <a:spcBef>
                <a:spcPts val="375"/>
              </a:spcBef>
              <a:spcAft>
                <a:spcPts val="0"/>
              </a:spcAft>
              <a:buClr>
                <a:srgbClr val="3F3F3F"/>
              </a:buClr>
              <a:buSzPts val="1350"/>
              <a:buFont typeface="Arial"/>
              <a:buChar char="•"/>
              <a:defRPr sz="1350" b="0" i="0" u="none" strike="noStrike" cap="none">
                <a:solidFill>
                  <a:srgbClr val="3F3F3F"/>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2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Google Shape;81;p3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1" i="0" u="none" strike="noStrike" cap="none">
                <a:solidFill>
                  <a:schemeClr val="dk1"/>
                </a:solidFill>
                <a:latin typeface="Open Sans"/>
                <a:ea typeface="Open Sans"/>
                <a:cs typeface="Open Sans"/>
                <a:sym typeface="Open Sans"/>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3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3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85" name="Google Shape;85;p31" descr="pp3.jpg"/>
          <p:cNvPicPr preferRelativeResize="0"/>
          <p:nvPr/>
        </p:nvPicPr>
        <p:blipFill rotWithShape="1">
          <a:blip r:embed="rId12">
            <a:alphaModFix/>
          </a:blip>
          <a:srcRect t="3850" b="13332"/>
          <a:stretch/>
        </p:blipFill>
        <p:spPr>
          <a:xfrm>
            <a:off x="1792" y="0"/>
            <a:ext cx="9142207" cy="68579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
          <p:cNvSpPr txBox="1">
            <a:spLocks noGrp="1"/>
          </p:cNvSpPr>
          <p:nvPr>
            <p:ph type="ctrTitle"/>
          </p:nvPr>
        </p:nvSpPr>
        <p:spPr>
          <a:xfrm>
            <a:off x="972403" y="1906015"/>
            <a:ext cx="7455000" cy="1837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n-US" sz="3800" dirty="0" err="1">
                <a:solidFill>
                  <a:srgbClr val="000000"/>
                </a:solidFill>
                <a:latin typeface="Fira Sans Condensed"/>
                <a:ea typeface="Fira Sans Condensed"/>
                <a:cs typeface="Fira Sans Condensed"/>
                <a:sym typeface="Fira Sans Condensed"/>
              </a:rPr>
              <a:t>Xây</a:t>
            </a:r>
            <a:r>
              <a:rPr lang="en-US" sz="3800" dirty="0">
                <a:solidFill>
                  <a:srgbClr val="000000"/>
                </a:solidFill>
                <a:latin typeface="Fira Sans Condensed"/>
                <a:ea typeface="Fira Sans Condensed"/>
                <a:cs typeface="Fira Sans Condensed"/>
                <a:sym typeface="Fira Sans Condensed"/>
              </a:rPr>
              <a:t> </a:t>
            </a:r>
            <a:r>
              <a:rPr lang="en-US" sz="3800" dirty="0" err="1">
                <a:solidFill>
                  <a:srgbClr val="000000"/>
                </a:solidFill>
                <a:latin typeface="Fira Sans Condensed"/>
                <a:ea typeface="Fira Sans Condensed"/>
                <a:cs typeface="Fira Sans Condensed"/>
                <a:sym typeface="Fira Sans Condensed"/>
              </a:rPr>
              <a:t>dựng</a:t>
            </a:r>
            <a:r>
              <a:rPr lang="en-US" sz="3800" dirty="0">
                <a:solidFill>
                  <a:srgbClr val="000000"/>
                </a:solidFill>
                <a:latin typeface="Fira Sans Condensed"/>
                <a:ea typeface="Fira Sans Condensed"/>
                <a:cs typeface="Fira Sans Condensed"/>
                <a:sym typeface="Fira Sans Condensed"/>
              </a:rPr>
              <a:t> website </a:t>
            </a:r>
            <a:r>
              <a:rPr lang="vi-VN" sz="3800" dirty="0">
                <a:solidFill>
                  <a:srgbClr val="000000"/>
                </a:solidFill>
                <a:latin typeface="Fira Sans Condensed"/>
                <a:ea typeface="Fira Sans Condensed"/>
                <a:cs typeface="Fira Sans Condensed"/>
                <a:sym typeface="Fira Sans Condensed"/>
              </a:rPr>
              <a:t>hỗ trợ kinh doanh thời trang</a:t>
            </a:r>
            <a:endParaRPr sz="3800" dirty="0">
              <a:solidFill>
                <a:srgbClr val="000000"/>
              </a:solidFill>
            </a:endParaRPr>
          </a:p>
        </p:txBody>
      </p:sp>
      <p:sp>
        <p:nvSpPr>
          <p:cNvPr id="160" name="Google Shape;160;p1"/>
          <p:cNvSpPr txBox="1">
            <a:spLocks noGrp="1"/>
          </p:cNvSpPr>
          <p:nvPr>
            <p:ph type="subTitle" idx="1"/>
          </p:nvPr>
        </p:nvSpPr>
        <p:spPr>
          <a:xfrm>
            <a:off x="801806" y="4702173"/>
            <a:ext cx="7796400" cy="1359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2800"/>
              <a:buNone/>
            </a:pPr>
            <a:r>
              <a:rPr lang="en-US" b="1" dirty="0">
                <a:latin typeface="Fira Sans Condensed"/>
                <a:ea typeface="Fira Sans Condensed"/>
                <a:cs typeface="Fira Sans Condensed"/>
                <a:sym typeface="Fira Sans Condensed"/>
              </a:rPr>
              <a:t>Sinh </a:t>
            </a:r>
            <a:r>
              <a:rPr lang="en-US" b="1" dirty="0" err="1">
                <a:latin typeface="Fira Sans Condensed"/>
                <a:ea typeface="Fira Sans Condensed"/>
                <a:cs typeface="Fira Sans Condensed"/>
                <a:sym typeface="Fira Sans Condensed"/>
              </a:rPr>
              <a:t>viên</a:t>
            </a:r>
            <a:r>
              <a:rPr lang="en-US" b="1" dirty="0">
                <a:latin typeface="Fira Sans Condensed"/>
                <a:ea typeface="Fira Sans Condensed"/>
                <a:cs typeface="Fira Sans Condensed"/>
                <a:sym typeface="Fira Sans Condensed"/>
              </a:rPr>
              <a:t> </a:t>
            </a:r>
            <a:r>
              <a:rPr lang="en-US" b="1" dirty="0" err="1">
                <a:latin typeface="Fira Sans Condensed"/>
                <a:ea typeface="Fira Sans Condensed"/>
                <a:cs typeface="Fira Sans Condensed"/>
                <a:sym typeface="Fira Sans Condensed"/>
              </a:rPr>
              <a:t>thực</a:t>
            </a:r>
            <a:r>
              <a:rPr lang="en-US" b="1" dirty="0">
                <a:latin typeface="Fira Sans Condensed"/>
                <a:ea typeface="Fira Sans Condensed"/>
                <a:cs typeface="Fira Sans Condensed"/>
                <a:sym typeface="Fira Sans Condensed"/>
              </a:rPr>
              <a:t> </a:t>
            </a:r>
            <a:r>
              <a:rPr lang="en-US" b="1" dirty="0" err="1">
                <a:latin typeface="Fira Sans Condensed"/>
                <a:ea typeface="Fira Sans Condensed"/>
                <a:cs typeface="Fira Sans Condensed"/>
                <a:sym typeface="Fira Sans Condensed"/>
              </a:rPr>
              <a:t>hiện</a:t>
            </a:r>
            <a:r>
              <a:rPr lang="en-US" b="1" dirty="0">
                <a:latin typeface="Fira Sans Condensed"/>
                <a:ea typeface="Fira Sans Condensed"/>
                <a:cs typeface="Fira Sans Condensed"/>
                <a:sym typeface="Fira Sans Condensed"/>
              </a:rPr>
              <a:t> :	</a:t>
            </a:r>
            <a:r>
              <a:rPr lang="vi-VN" b="1" dirty="0">
                <a:latin typeface="Fira Sans Condensed"/>
                <a:ea typeface="Fira Sans Condensed"/>
                <a:cs typeface="Fira Sans Condensed"/>
                <a:sym typeface="Fira Sans Condensed"/>
              </a:rPr>
              <a:t>Nguyễn Ngọc Ánh</a:t>
            </a:r>
            <a:endParaRPr dirty="0"/>
          </a:p>
          <a:p>
            <a:pPr marL="0" lvl="0" indent="0" algn="l" rtl="0">
              <a:lnSpc>
                <a:spcPct val="115000"/>
              </a:lnSpc>
              <a:spcBef>
                <a:spcPts val="0"/>
              </a:spcBef>
              <a:spcAft>
                <a:spcPts val="0"/>
              </a:spcAft>
              <a:buSzPts val="2800"/>
              <a:buNone/>
            </a:pPr>
            <a:r>
              <a:rPr lang="vi-VN" b="1" dirty="0">
                <a:latin typeface="Fira Sans Condensed"/>
                <a:ea typeface="Fira Sans Condensed"/>
                <a:cs typeface="Fira Sans Condensed"/>
                <a:sym typeface="Fira Sans Condensed"/>
              </a:rPr>
              <a:t>Giáo viên hướng dẫn : 	</a:t>
            </a:r>
            <a:r>
              <a:rPr lang="vi-VN" b="1" dirty="0" err="1">
                <a:latin typeface="Fira Sans Condensed"/>
                <a:ea typeface="Fira Sans Condensed"/>
                <a:cs typeface="Fira Sans Condensed"/>
                <a:sym typeface="Fira Sans Condensed"/>
              </a:rPr>
              <a:t>ThS</a:t>
            </a:r>
            <a:r>
              <a:rPr lang="vi-VN" b="1" dirty="0">
                <a:latin typeface="Fira Sans Condensed"/>
                <a:ea typeface="Fira Sans Condensed"/>
                <a:cs typeface="Fira Sans Condensed"/>
                <a:sym typeface="Fira Sans Condensed"/>
              </a:rPr>
              <a:t>. Nguyễn Hồng Phương</a:t>
            </a:r>
            <a:endParaRPr b="1" dirty="0">
              <a:latin typeface="Fira Sans Condensed"/>
              <a:ea typeface="Fira Sans Condensed"/>
              <a:cs typeface="Fira Sans Condensed"/>
              <a:sym typeface="Fira Sans Condensed"/>
            </a:endParaRPr>
          </a:p>
        </p:txBody>
      </p:sp>
      <p:sp>
        <p:nvSpPr>
          <p:cNvPr id="161" name="Google Shape;161;p1"/>
          <p:cNvSpPr txBox="1"/>
          <p:nvPr/>
        </p:nvSpPr>
        <p:spPr>
          <a:xfrm>
            <a:off x="3630304" y="6239886"/>
            <a:ext cx="18834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dirty="0">
                <a:solidFill>
                  <a:schemeClr val="lt1"/>
                </a:solidFill>
                <a:latin typeface="Fira Sans Condensed"/>
                <a:ea typeface="Fira Sans Condensed"/>
                <a:cs typeface="Fira Sans Condensed"/>
                <a:sym typeface="Fira Sans Condensed"/>
              </a:rPr>
              <a:t>Hà </a:t>
            </a:r>
            <a:r>
              <a:rPr lang="en-US" sz="2000" b="1" i="0" u="none" strike="noStrike" cap="none" dirty="0" err="1">
                <a:solidFill>
                  <a:schemeClr val="lt1"/>
                </a:solidFill>
                <a:latin typeface="Fira Sans Condensed"/>
                <a:ea typeface="Fira Sans Condensed"/>
                <a:cs typeface="Fira Sans Condensed"/>
                <a:sym typeface="Fira Sans Condensed"/>
              </a:rPr>
              <a:t>Nội</a:t>
            </a:r>
            <a:r>
              <a:rPr lang="en-US" sz="2000" b="1" i="0" u="none" strike="noStrike" cap="none" dirty="0">
                <a:solidFill>
                  <a:schemeClr val="lt1"/>
                </a:solidFill>
                <a:latin typeface="Fira Sans Condensed"/>
                <a:ea typeface="Fira Sans Condensed"/>
                <a:cs typeface="Fira Sans Condensed"/>
                <a:sym typeface="Fira Sans Condensed"/>
              </a:rPr>
              <a:t>, 07-</a:t>
            </a:r>
            <a:r>
              <a:rPr lang="vi-VN" sz="2000" b="1" i="0" u="none" strike="noStrike" cap="none" dirty="0">
                <a:solidFill>
                  <a:schemeClr val="lt1"/>
                </a:solidFill>
                <a:latin typeface="Fira Sans Condensed"/>
                <a:ea typeface="Fira Sans Condensed"/>
                <a:cs typeface="Fira Sans Condensed"/>
                <a:sym typeface="Fira Sans Condensed"/>
              </a:rPr>
              <a:t>2024</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2"/>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Kiến trúc phần mềm </a:t>
            </a:r>
            <a:endParaRPr dirty="0"/>
          </a:p>
        </p:txBody>
      </p:sp>
      <p:sp>
        <p:nvSpPr>
          <p:cNvPr id="322" name="Google Shape;322;p12"/>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12</a:t>
            </a:r>
            <a:endParaRPr sz="1900" b="0" i="0" u="none" strike="noStrike" cap="none">
              <a:solidFill>
                <a:srgbClr val="000000"/>
              </a:solidFill>
              <a:latin typeface="Calibri"/>
              <a:ea typeface="Calibri"/>
              <a:cs typeface="Calibri"/>
              <a:sym typeface="Calibri"/>
            </a:endParaRPr>
          </a:p>
        </p:txBody>
      </p:sp>
      <p:pic>
        <p:nvPicPr>
          <p:cNvPr id="4" name="Hình ảnh 3" descr="Ảnh có chứa văn bản, ảnh chụp màn hình, Phông chữ, số&#10;&#10;Mô tả được tạo tự động">
            <a:extLst>
              <a:ext uri="{FF2B5EF4-FFF2-40B4-BE49-F238E27FC236}">
                <a16:creationId xmlns:a16="http://schemas.microsoft.com/office/drawing/2014/main" id="{AAC10715-4402-65C8-5697-1433E31CCF76}"/>
              </a:ext>
            </a:extLst>
          </p:cNvPr>
          <p:cNvPicPr>
            <a:picLocks noChangeAspect="1"/>
          </p:cNvPicPr>
          <p:nvPr/>
        </p:nvPicPr>
        <p:blipFill>
          <a:blip r:embed="rId3"/>
          <a:stretch>
            <a:fillRect/>
          </a:stretch>
        </p:blipFill>
        <p:spPr>
          <a:xfrm>
            <a:off x="229143" y="1621878"/>
            <a:ext cx="8685714" cy="4447619"/>
          </a:xfrm>
          <a:prstGeom prst="rect">
            <a:avLst/>
          </a:prstGeom>
        </p:spPr>
      </p:pic>
    </p:spTree>
    <p:extLst>
      <p:ext uri="{BB962C8B-B14F-4D97-AF65-F5344CB8AC3E}">
        <p14:creationId xmlns:p14="http://schemas.microsoft.com/office/powerpoint/2010/main" val="44283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4"/>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solidFill>
                  <a:srgbClr val="F3F3F3"/>
                </a:solidFill>
                <a:latin typeface="Fira Sans Condensed"/>
                <a:ea typeface="Fira Sans Condensed"/>
                <a:cs typeface="Fira Sans Condensed"/>
                <a:sym typeface="Fira Sans Condensed"/>
              </a:rPr>
              <a:t>Công</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nghệ</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sử</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dụng</a:t>
            </a:r>
            <a:endParaRPr dirty="0"/>
          </a:p>
        </p:txBody>
      </p:sp>
      <p:sp>
        <p:nvSpPr>
          <p:cNvPr id="354" name="Google Shape;354;p14"/>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14</a:t>
            </a:r>
            <a:endParaRPr sz="1900" b="0" i="0" u="none" strike="noStrike" cap="none">
              <a:solidFill>
                <a:srgbClr val="000000"/>
              </a:solidFill>
              <a:latin typeface="Calibri"/>
              <a:ea typeface="Calibri"/>
              <a:cs typeface="Calibri"/>
              <a:sym typeface="Calibri"/>
            </a:endParaRPr>
          </a:p>
        </p:txBody>
      </p:sp>
      <p:pic>
        <p:nvPicPr>
          <p:cNvPr id="357" name="Google Shape;357;p14" descr="Firebase Brand Guidelines"/>
          <p:cNvPicPr preferRelativeResize="0"/>
          <p:nvPr/>
        </p:nvPicPr>
        <p:blipFill rotWithShape="1">
          <a:blip r:embed="rId3">
            <a:alphaModFix/>
          </a:blip>
          <a:srcRect/>
          <a:stretch/>
        </p:blipFill>
        <p:spPr>
          <a:xfrm>
            <a:off x="1513030" y="1968476"/>
            <a:ext cx="2193731" cy="974428"/>
          </a:xfrm>
          <a:prstGeom prst="rect">
            <a:avLst/>
          </a:prstGeom>
          <a:noFill/>
          <a:ln>
            <a:noFill/>
          </a:ln>
        </p:spPr>
      </p:pic>
      <p:pic>
        <p:nvPicPr>
          <p:cNvPr id="2050" name="Picture 2" descr="6,226 React Js Logo Icons, Logos, Symbols - Free in SVG, PNG, GIF |  IconScout">
            <a:extLst>
              <a:ext uri="{FF2B5EF4-FFF2-40B4-BE49-F238E27FC236}">
                <a16:creationId xmlns:a16="http://schemas.microsoft.com/office/drawing/2014/main" id="{5CE91982-E2D6-4CAF-3B35-DAB20934A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468" y="4163657"/>
            <a:ext cx="1458394" cy="14583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Laravel? - Laravel News">
            <a:extLst>
              <a:ext uri="{FF2B5EF4-FFF2-40B4-BE49-F238E27FC236}">
                <a16:creationId xmlns:a16="http://schemas.microsoft.com/office/drawing/2014/main" id="{F29F71F7-66AA-6A5B-0CA0-690B724ED1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73" r="23244"/>
          <a:stretch/>
        </p:blipFill>
        <p:spPr bwMode="auto">
          <a:xfrm>
            <a:off x="6567940" y="1919739"/>
            <a:ext cx="1458394" cy="13557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ySQL logo and symbol, meaning, history, PNG">
            <a:extLst>
              <a:ext uri="{FF2B5EF4-FFF2-40B4-BE49-F238E27FC236}">
                <a16:creationId xmlns:a16="http://schemas.microsoft.com/office/drawing/2014/main" id="{36FA463F-110E-75E6-F71A-F21022839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811" y="4405640"/>
            <a:ext cx="1558653" cy="9744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WS EC2 là gì">
            <a:extLst>
              <a:ext uri="{FF2B5EF4-FFF2-40B4-BE49-F238E27FC236}">
                <a16:creationId xmlns:a16="http://schemas.microsoft.com/office/drawing/2014/main" id="{2E43766C-25F0-F4F0-A5D8-D77997E1DA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7318" b="32683"/>
          <a:stretch/>
        </p:blipFill>
        <p:spPr bwMode="auto">
          <a:xfrm>
            <a:off x="3479645" y="3275531"/>
            <a:ext cx="2959510" cy="739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p:nvPr/>
        </p:nvSpPr>
        <p:spPr>
          <a:xfrm>
            <a:off x="2134348" y="1952810"/>
            <a:ext cx="6475005" cy="46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vấn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đề</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định</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giải</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pháp</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67" name="Google Shape;167;p2"/>
          <p:cNvSpPr txBox="1"/>
          <p:nvPr/>
        </p:nvSpPr>
        <p:spPr>
          <a:xfrm>
            <a:off x="1448061" y="191980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bg1">
                    <a:lumMod val="85000"/>
                  </a:schemeClr>
                </a:solidFill>
                <a:latin typeface="Rajdhani"/>
                <a:ea typeface="Rajdhani"/>
                <a:cs typeface="Rajdhani"/>
                <a:sym typeface="Rajdhani"/>
              </a:rPr>
              <a:t>01</a:t>
            </a:r>
            <a:endParaRPr sz="3200" b="1" i="0" u="none" strike="noStrike" cap="none" dirty="0">
              <a:solidFill>
                <a:schemeClr val="bg1">
                  <a:lumMod val="85000"/>
                </a:schemeClr>
              </a:solidFill>
              <a:latin typeface="Rajdhani"/>
              <a:ea typeface="Rajdhani"/>
              <a:cs typeface="Rajdhani"/>
              <a:sym typeface="Rajdhani"/>
            </a:endParaRPr>
          </a:p>
        </p:txBody>
      </p:sp>
      <p:cxnSp>
        <p:nvCxnSpPr>
          <p:cNvPr id="168" name="Google Shape;168;p2"/>
          <p:cNvCxnSpPr>
            <a:cxnSpLocks/>
          </p:cNvCxnSpPr>
          <p:nvPr/>
        </p:nvCxnSpPr>
        <p:spPr>
          <a:xfrm>
            <a:off x="2047825" y="2071750"/>
            <a:ext cx="237" cy="360315"/>
          </a:xfrm>
          <a:prstGeom prst="straightConnector1">
            <a:avLst/>
          </a:prstGeom>
          <a:noFill/>
          <a:ln w="19050" cap="flat" cmpd="sng">
            <a:solidFill>
              <a:srgbClr val="000000"/>
            </a:solidFill>
            <a:prstDash val="solid"/>
            <a:round/>
            <a:headEnd type="oval" w="med" len="med"/>
            <a:tailEnd type="oval" w="med" len="med"/>
          </a:ln>
        </p:spPr>
      </p:cxnSp>
      <p:sp>
        <p:nvSpPr>
          <p:cNvPr id="172" name="Google Shape;172;p2"/>
          <p:cNvSpPr txBox="1"/>
          <p:nvPr/>
        </p:nvSpPr>
        <p:spPr>
          <a:xfrm>
            <a:off x="2134348" y="2622126"/>
            <a:ext cx="715404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Thiết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xây</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dựng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hệ</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thống</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3" name="Google Shape;173;p2"/>
          <p:cNvSpPr txBox="1"/>
          <p:nvPr/>
        </p:nvSpPr>
        <p:spPr>
          <a:xfrm>
            <a:off x="1448061" y="2589826"/>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02</a:t>
            </a:r>
            <a:endParaRPr sz="3200" b="1" i="0" u="none" strike="noStrike" cap="none" dirty="0">
              <a:solidFill>
                <a:schemeClr val="bg1">
                  <a:lumMod val="85000"/>
                </a:schemeClr>
              </a:solidFill>
              <a:latin typeface="Rajdhani"/>
              <a:ea typeface="Rajdhani"/>
              <a:cs typeface="Rajdhani"/>
              <a:sym typeface="Rajdhani"/>
            </a:endParaRPr>
          </a:p>
        </p:txBody>
      </p:sp>
      <p:cxnSp>
        <p:nvCxnSpPr>
          <p:cNvPr id="174" name="Google Shape;174;p2"/>
          <p:cNvCxnSpPr>
            <a:cxnSpLocks/>
          </p:cNvCxnSpPr>
          <p:nvPr/>
        </p:nvCxnSpPr>
        <p:spPr>
          <a:xfrm>
            <a:off x="2037901" y="2727240"/>
            <a:ext cx="3600" cy="370800"/>
          </a:xfrm>
          <a:prstGeom prst="straightConnector1">
            <a:avLst/>
          </a:prstGeom>
          <a:noFill/>
          <a:ln w="19050" cap="flat" cmpd="sng">
            <a:solidFill>
              <a:srgbClr val="000000"/>
            </a:solidFill>
            <a:prstDash val="solid"/>
            <a:round/>
            <a:headEnd type="oval" w="med" len="med"/>
            <a:tailEnd type="oval" w="med" len="med"/>
          </a:ln>
        </p:spPr>
      </p:cxnSp>
      <p:sp>
        <p:nvSpPr>
          <p:cNvPr id="175" name="Google Shape;175;p2"/>
          <p:cNvSpPr txBox="1"/>
          <p:nvPr/>
        </p:nvSpPr>
        <p:spPr>
          <a:xfrm>
            <a:off x="2134348" y="3196876"/>
            <a:ext cx="553737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quả</a:t>
            </a:r>
            <a:r>
              <a:rPr lang="vi-VN" sz="2800" b="0" i="0" u="none" strike="noStrike" cap="none" dirty="0">
                <a:solidFill>
                  <a:schemeClr val="tx1"/>
                </a:solidFill>
                <a:latin typeface="Fira Sans Condensed Medium"/>
                <a:ea typeface="Fira Sans Condensed Medium"/>
                <a:cs typeface="Fira Sans Condensed Medium"/>
                <a:sym typeface="Fira Sans Condensed Medium"/>
              </a:rPr>
              <a:t> cài đặt</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endParaRPr sz="2800" b="0" i="0" u="none" strike="noStrike" cap="none" dirty="0">
              <a:solidFill>
                <a:schemeClr val="tx1"/>
              </a:solidFill>
              <a:latin typeface="Fira Sans Condensed Medium"/>
              <a:ea typeface="Fira Sans Condensed Medium"/>
              <a:cs typeface="Fira Sans Condensed Medium"/>
              <a:sym typeface="Fira Sans Condensed Medium"/>
            </a:endParaRPr>
          </a:p>
        </p:txBody>
      </p:sp>
      <p:sp>
        <p:nvSpPr>
          <p:cNvPr id="176" name="Google Shape;176;p2"/>
          <p:cNvSpPr txBox="1"/>
          <p:nvPr/>
        </p:nvSpPr>
        <p:spPr>
          <a:xfrm>
            <a:off x="1440912" y="3183173"/>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tx1"/>
                </a:solidFill>
                <a:latin typeface="Rajdhani"/>
                <a:ea typeface="Rajdhani"/>
                <a:cs typeface="Rajdhani"/>
                <a:sym typeface="Rajdhani"/>
              </a:rPr>
              <a:t>03</a:t>
            </a:r>
            <a:endParaRPr sz="3200" b="1" i="0" u="none" strike="noStrike" cap="none" dirty="0">
              <a:solidFill>
                <a:schemeClr val="tx1"/>
              </a:solidFill>
              <a:latin typeface="Rajdhani"/>
              <a:ea typeface="Rajdhani"/>
              <a:cs typeface="Rajdhani"/>
              <a:sym typeface="Rajdhani"/>
            </a:endParaRPr>
          </a:p>
        </p:txBody>
      </p:sp>
      <p:cxnSp>
        <p:nvCxnSpPr>
          <p:cNvPr id="177" name="Google Shape;177;p2"/>
          <p:cNvCxnSpPr>
            <a:cxnSpLocks/>
          </p:cNvCxnSpPr>
          <p:nvPr/>
        </p:nvCxnSpPr>
        <p:spPr>
          <a:xfrm>
            <a:off x="2037901" y="3338115"/>
            <a:ext cx="0" cy="306885"/>
          </a:xfrm>
          <a:prstGeom prst="straightConnector1">
            <a:avLst/>
          </a:prstGeom>
          <a:noFill/>
          <a:ln w="19050" cap="flat" cmpd="sng">
            <a:solidFill>
              <a:srgbClr val="000000"/>
            </a:solidFill>
            <a:prstDash val="solid"/>
            <a:round/>
            <a:headEnd type="oval" w="med" len="med"/>
            <a:tailEnd type="oval" w="med" len="med"/>
          </a:ln>
        </p:spPr>
      </p:cxnSp>
      <p:sp>
        <p:nvSpPr>
          <p:cNvPr id="178" name="Google Shape;178;p2"/>
          <p:cNvSpPr txBox="1"/>
          <p:nvPr/>
        </p:nvSpPr>
        <p:spPr>
          <a:xfrm>
            <a:off x="2134348" y="3807928"/>
            <a:ext cx="5293585"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luận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triển</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9" name="Google Shape;179;p2"/>
          <p:cNvSpPr txBox="1"/>
          <p:nvPr/>
        </p:nvSpPr>
        <p:spPr>
          <a:xfrm>
            <a:off x="1440912" y="383055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04</a:t>
            </a:r>
            <a:endParaRPr sz="3200" b="1" i="0" u="none" strike="noStrike" cap="none" dirty="0">
              <a:solidFill>
                <a:schemeClr val="bg1">
                  <a:lumMod val="85000"/>
                </a:schemeClr>
              </a:solidFill>
              <a:latin typeface="Rajdhani"/>
              <a:ea typeface="Rajdhani"/>
              <a:cs typeface="Rajdhani"/>
              <a:sym typeface="Rajdhani"/>
            </a:endParaRPr>
          </a:p>
        </p:txBody>
      </p:sp>
      <p:cxnSp>
        <p:nvCxnSpPr>
          <p:cNvPr id="180" name="Google Shape;180;p2"/>
          <p:cNvCxnSpPr>
            <a:cxnSpLocks/>
          </p:cNvCxnSpPr>
          <p:nvPr/>
        </p:nvCxnSpPr>
        <p:spPr>
          <a:xfrm>
            <a:off x="2037901" y="3945165"/>
            <a:ext cx="3600" cy="345900"/>
          </a:xfrm>
          <a:prstGeom prst="straightConnector1">
            <a:avLst/>
          </a:prstGeom>
          <a:noFill/>
          <a:ln w="19050" cap="flat" cmpd="sng">
            <a:solidFill>
              <a:srgbClr val="000000"/>
            </a:solidFill>
            <a:prstDash val="solid"/>
            <a:round/>
            <a:headEnd type="oval" w="med" len="med"/>
            <a:tailEnd type="oval" w="med" len="med"/>
          </a:ln>
        </p:spPr>
      </p:cxnSp>
      <p:sp>
        <p:nvSpPr>
          <p:cNvPr id="181" name="Google Shape;181;p2"/>
          <p:cNvSpPr txBox="1"/>
          <p:nvPr/>
        </p:nvSpPr>
        <p:spPr>
          <a:xfrm>
            <a:off x="1440925" y="1226975"/>
            <a:ext cx="31716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Fira Sans Condensed Medium"/>
                <a:ea typeface="Fira Sans Condensed Medium"/>
                <a:cs typeface="Fira Sans Condensed Medium"/>
                <a:sym typeface="Fira Sans Condensed Medium"/>
              </a:rPr>
              <a:t>Nội dung trình bày</a:t>
            </a:r>
            <a:endParaRPr sz="2800" b="1" i="0" u="none" strike="noStrike" cap="none">
              <a:solidFill>
                <a:srgbClr val="000000"/>
              </a:solidFill>
              <a:latin typeface="Fira Sans Condensed Medium"/>
              <a:ea typeface="Fira Sans Condensed Medium"/>
              <a:cs typeface="Fira Sans Condensed Medium"/>
              <a:sym typeface="Fira Sans Condensed Medium"/>
            </a:endParaRPr>
          </a:p>
        </p:txBody>
      </p:sp>
      <p:sp>
        <p:nvSpPr>
          <p:cNvPr id="182" name="Google Shape;182;p2"/>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a:t>
            </a:r>
            <a:endParaRPr sz="19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42250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solidFill>
                  <a:srgbClr val="F3F3F3"/>
                </a:solidFill>
                <a:latin typeface="Fira Sans Condensed"/>
                <a:ea typeface="Fira Sans Condensed"/>
                <a:cs typeface="Fira Sans Condensed"/>
                <a:sym typeface="Fira Sans Condensed"/>
              </a:rPr>
              <a:t>Triển</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khai</a:t>
            </a:r>
            <a:r>
              <a:rPr lang="vi-VN" dirty="0">
                <a:solidFill>
                  <a:srgbClr val="F3F3F3"/>
                </a:solidFill>
                <a:latin typeface="Fira Sans Condensed"/>
                <a:ea typeface="Fira Sans Condensed"/>
                <a:cs typeface="Fira Sans Condensed"/>
                <a:sym typeface="Fira Sans Condensed"/>
              </a:rPr>
              <a:t> trên </a:t>
            </a:r>
            <a:r>
              <a:rPr lang="vi-VN" dirty="0" err="1">
                <a:solidFill>
                  <a:srgbClr val="F3F3F3"/>
                </a:solidFill>
                <a:latin typeface="Fira Sans Condensed"/>
                <a:ea typeface="Fira Sans Condensed"/>
                <a:cs typeface="Fira Sans Condensed"/>
                <a:sym typeface="Fira Sans Condensed"/>
              </a:rPr>
              <a:t>web</a:t>
            </a:r>
            <a:endParaRPr dirty="0"/>
          </a:p>
        </p:txBody>
      </p:sp>
      <p:sp>
        <p:nvSpPr>
          <p:cNvPr id="401" name="Google Shape;401;p17"/>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17</a:t>
            </a:r>
            <a:endParaRPr sz="1900" b="0" i="0" u="none" strike="noStrike" cap="none">
              <a:solidFill>
                <a:srgbClr val="000000"/>
              </a:solidFill>
              <a:latin typeface="Calibri"/>
              <a:ea typeface="Calibri"/>
              <a:cs typeface="Calibri"/>
              <a:sym typeface="Calibri"/>
            </a:endParaRPr>
          </a:p>
        </p:txBody>
      </p:sp>
      <p:sp>
        <p:nvSpPr>
          <p:cNvPr id="404" name="Google Shape;404;p17"/>
          <p:cNvSpPr txBox="1"/>
          <p:nvPr/>
        </p:nvSpPr>
        <p:spPr>
          <a:xfrm>
            <a:off x="301950" y="2505400"/>
            <a:ext cx="5796943" cy="3046948"/>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vi-VN" sz="2400" b="0" i="0" u="none" strike="noStrike" cap="none" dirty="0">
                <a:solidFill>
                  <a:srgbClr val="000000"/>
                </a:solidFill>
                <a:latin typeface="Fira Sans Condensed"/>
                <a:ea typeface="Fira Sans Condensed"/>
                <a:cs typeface="Fira Sans Condensed"/>
                <a:sym typeface="Fira Sans Condensed"/>
              </a:rPr>
              <a:t>Dịch vụ máy chủ </a:t>
            </a:r>
            <a:r>
              <a:rPr lang="vi-VN" sz="2400" b="0" i="0" u="none" strike="noStrike" cap="none" dirty="0" err="1">
                <a:solidFill>
                  <a:srgbClr val="000000"/>
                </a:solidFill>
                <a:latin typeface="Fira Sans Condensed"/>
                <a:ea typeface="Fira Sans Condensed"/>
                <a:cs typeface="Fira Sans Condensed"/>
                <a:sym typeface="Fira Sans Condensed"/>
              </a:rPr>
              <a:t>cloud</a:t>
            </a:r>
            <a:r>
              <a:rPr lang="vi-VN" sz="2400" b="0" i="0" u="none" strike="noStrike" cap="none" dirty="0">
                <a:solidFill>
                  <a:srgbClr val="000000"/>
                </a:solidFill>
                <a:latin typeface="Fira Sans Condensed"/>
                <a:ea typeface="Fira Sans Condensed"/>
                <a:cs typeface="Fira Sans Condensed"/>
                <a:sym typeface="Fira Sans Condensed"/>
              </a:rPr>
              <a:t>: AWS EC2</a:t>
            </a:r>
            <a:endParaRPr lang="vi-VN" sz="2400" dirty="0">
              <a:latin typeface="Fira Sans Condensed"/>
              <a:ea typeface="Fira Sans Condensed"/>
              <a:cs typeface="Fira Sans Condensed"/>
              <a:sym typeface="Fira Sans Condensed"/>
            </a:endParaRPr>
          </a:p>
          <a:p>
            <a:pPr marL="0" marR="0" lvl="0" indent="0" rtl="0">
              <a:lnSpc>
                <a:spcPct val="150000"/>
              </a:lnSpc>
              <a:spcBef>
                <a:spcPts val="0"/>
              </a:spcBef>
              <a:spcAft>
                <a:spcPts val="0"/>
              </a:spcAft>
              <a:buNone/>
            </a:pPr>
            <a:r>
              <a:rPr lang="vi-VN" sz="2400" dirty="0">
                <a:latin typeface="Fira Sans Condensed"/>
                <a:ea typeface="Fira Sans Condensed"/>
                <a:cs typeface="Fira Sans Condensed"/>
                <a:sym typeface="Fira Sans Condensed"/>
              </a:rPr>
              <a:t>Hệ điều hành sử dụng: </a:t>
            </a:r>
            <a:r>
              <a:rPr lang="vi-VN" sz="2400" dirty="0" err="1">
                <a:latin typeface="Fira Sans Condensed"/>
                <a:ea typeface="Fira Sans Condensed"/>
                <a:cs typeface="Fira Sans Condensed"/>
                <a:sym typeface="Fira Sans Condensed"/>
              </a:rPr>
              <a:t>Ubuntu</a:t>
            </a:r>
            <a:r>
              <a:rPr lang="vi-VN" sz="2400" dirty="0">
                <a:latin typeface="Fira Sans Condensed"/>
                <a:ea typeface="Fira Sans Condensed"/>
                <a:cs typeface="Fira Sans Condensed"/>
                <a:sym typeface="Fira Sans Condensed"/>
              </a:rPr>
              <a:t> 24.04</a:t>
            </a:r>
          </a:p>
          <a:p>
            <a:pPr marL="0" marR="0" lvl="0" indent="0" rtl="0">
              <a:lnSpc>
                <a:spcPct val="150000"/>
              </a:lnSpc>
              <a:spcBef>
                <a:spcPts val="0"/>
              </a:spcBef>
              <a:spcAft>
                <a:spcPts val="0"/>
              </a:spcAft>
              <a:buNone/>
            </a:pPr>
            <a:r>
              <a:rPr lang="vi-VN" sz="2400" dirty="0">
                <a:latin typeface="Fira Sans Condensed"/>
                <a:ea typeface="Fira Sans Condensed"/>
                <a:cs typeface="Fira Sans Condensed"/>
                <a:sym typeface="Fira Sans Condensed"/>
              </a:rPr>
              <a:t>Địa chỉ </a:t>
            </a:r>
            <a:r>
              <a:rPr lang="vi-VN" sz="2400" dirty="0" err="1">
                <a:latin typeface="Fira Sans Condensed"/>
                <a:ea typeface="Fira Sans Condensed"/>
                <a:cs typeface="Fira Sans Condensed"/>
                <a:sym typeface="Fira Sans Condensed"/>
              </a:rPr>
              <a:t>back-end</a:t>
            </a:r>
            <a:r>
              <a:rPr lang="vi-VN" sz="2400" dirty="0">
                <a:latin typeface="Fira Sans Condensed"/>
                <a:ea typeface="Fira Sans Condensed"/>
                <a:cs typeface="Fira Sans Condensed"/>
                <a:sym typeface="Fira Sans Condensed"/>
              </a:rPr>
              <a:t>:   </a:t>
            </a:r>
            <a:r>
              <a:rPr lang="fr-FR" sz="2800" dirty="0">
                <a:latin typeface="Times New Roman" panose="02020603050405020304" pitchFamily="18" charset="0"/>
                <a:cs typeface="Times New Roman" panose="02020603050405020304" pitchFamily="18" charset="0"/>
              </a:rPr>
              <a:t>3.90.245.43</a:t>
            </a:r>
            <a:endParaRPr lang="vi-VN" sz="2800" dirty="0">
              <a:latin typeface="Times New Roman" panose="02020603050405020304" pitchFamily="18" charset="0"/>
              <a:cs typeface="Times New Roman" panose="02020603050405020304" pitchFamily="18" charset="0"/>
            </a:endParaRPr>
          </a:p>
          <a:p>
            <a:pPr marL="0" marR="0" lvl="0" indent="0" rtl="0">
              <a:lnSpc>
                <a:spcPct val="150000"/>
              </a:lnSpc>
              <a:spcBef>
                <a:spcPts val="0"/>
              </a:spcBef>
              <a:spcAft>
                <a:spcPts val="0"/>
              </a:spcAft>
              <a:buNone/>
            </a:pPr>
            <a:r>
              <a:rPr lang="vi-VN" sz="2400" dirty="0">
                <a:latin typeface="Fira Sans Condensed"/>
                <a:sym typeface="Fira Sans Condensed"/>
              </a:rPr>
              <a:t>Địa chỉ </a:t>
            </a:r>
            <a:r>
              <a:rPr lang="vi-VN" sz="2400" dirty="0" err="1">
                <a:latin typeface="Fira Sans Condensed"/>
                <a:sym typeface="Fira Sans Condensed"/>
              </a:rPr>
              <a:t>front-end</a:t>
            </a:r>
            <a:r>
              <a:rPr lang="vi-VN" sz="2400" dirty="0">
                <a:latin typeface="Fira Sans Condensed"/>
                <a:sym typeface="Fira Sans Condensed"/>
              </a:rPr>
              <a:t>:   </a:t>
            </a:r>
            <a:r>
              <a:rPr lang="fr-FR" sz="2800" b="0" i="0" dirty="0">
                <a:solidFill>
                  <a:srgbClr val="000000"/>
                </a:solidFill>
                <a:effectLst/>
                <a:latin typeface="Times New Roman" panose="02020603050405020304" pitchFamily="18" charset="0"/>
              </a:rPr>
              <a:t>52.7.78.1</a:t>
            </a:r>
            <a:endParaRPr lang="vi-VN" sz="2800" b="0" i="0" dirty="0">
              <a:solidFill>
                <a:srgbClr val="000000"/>
              </a:solidFill>
              <a:effectLst/>
              <a:latin typeface="Times New Roman" panose="02020603050405020304" pitchFamily="18" charset="0"/>
            </a:endParaRPr>
          </a:p>
          <a:p>
            <a:pPr marL="0" marR="0" lvl="0" indent="0" rtl="0">
              <a:lnSpc>
                <a:spcPct val="150000"/>
              </a:lnSpc>
              <a:spcBef>
                <a:spcPts val="0"/>
              </a:spcBef>
              <a:spcAft>
                <a:spcPts val="0"/>
              </a:spcAft>
              <a:buNone/>
            </a:pPr>
            <a:r>
              <a:rPr lang="vi-VN" sz="2400" dirty="0">
                <a:latin typeface="Fira Sans Condensed"/>
                <a:sym typeface="Fira Sans Condensed"/>
              </a:rPr>
              <a:t>Tên miền sử dụng:  sellsubs.pro</a:t>
            </a:r>
          </a:p>
        </p:txBody>
      </p:sp>
      <p:sp>
        <p:nvSpPr>
          <p:cNvPr id="4" name="Google Shape;223;p5">
            <a:extLst>
              <a:ext uri="{FF2B5EF4-FFF2-40B4-BE49-F238E27FC236}">
                <a16:creationId xmlns:a16="http://schemas.microsoft.com/office/drawing/2014/main" id="{B802B19D-323C-9E03-0527-224924A86FC8}"/>
              </a:ext>
            </a:extLst>
          </p:cNvPr>
          <p:cNvSpPr txBox="1"/>
          <p:nvPr/>
        </p:nvSpPr>
        <p:spPr>
          <a:xfrm>
            <a:off x="720000" y="1409902"/>
            <a:ext cx="770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vi-VN" sz="3600" b="1" i="0" u="none" strike="noStrike" cap="none" dirty="0" err="1">
                <a:solidFill>
                  <a:srgbClr val="000000"/>
                </a:solidFill>
                <a:latin typeface="Fira Sans Condensed"/>
                <a:ea typeface="Fira Sans Condensed"/>
                <a:cs typeface="Fira Sans Condensed"/>
                <a:sym typeface="Fira Sans Condensed"/>
              </a:rPr>
              <a:t>Deploy</a:t>
            </a:r>
            <a:endParaRPr sz="3600" b="1" i="0" u="none" strike="noStrike" cap="none" dirty="0">
              <a:solidFill>
                <a:srgbClr val="000000"/>
              </a:solidFill>
              <a:latin typeface="Fira Sans Condensed"/>
              <a:ea typeface="Fira Sans Condensed"/>
              <a:cs typeface="Fira Sans Condensed"/>
              <a:sym typeface="Fira Sans Condensed"/>
            </a:endParaRPr>
          </a:p>
        </p:txBody>
      </p:sp>
      <p:pic>
        <p:nvPicPr>
          <p:cNvPr id="1026" name="Picture 2" descr="AWS EC2 là gì">
            <a:extLst>
              <a:ext uri="{FF2B5EF4-FFF2-40B4-BE49-F238E27FC236}">
                <a16:creationId xmlns:a16="http://schemas.microsoft.com/office/drawing/2014/main" id="{BD122677-8310-F006-C189-56DB86F33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18" b="32683"/>
          <a:stretch/>
        </p:blipFill>
        <p:spPr bwMode="auto">
          <a:xfrm>
            <a:off x="5380120" y="3429000"/>
            <a:ext cx="3461930" cy="8654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Trang đăng kí và xác thực </a:t>
            </a:r>
            <a:r>
              <a:rPr lang="vi-VN" dirty="0" err="1">
                <a:solidFill>
                  <a:srgbClr val="F3F3F3"/>
                </a:solidFill>
                <a:latin typeface="Fira Sans Condensed"/>
                <a:ea typeface="Fira Sans Condensed"/>
                <a:cs typeface="Fira Sans Condensed"/>
                <a:sym typeface="Fira Sans Condensed"/>
              </a:rPr>
              <a:t>sms</a:t>
            </a:r>
            <a:endParaRPr dirty="0"/>
          </a:p>
        </p:txBody>
      </p:sp>
      <p:sp>
        <p:nvSpPr>
          <p:cNvPr id="401" name="Google Shape;401;p17"/>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17</a:t>
            </a:r>
            <a:endParaRPr sz="1900" b="0" i="0" u="none" strike="noStrike" cap="none">
              <a:solidFill>
                <a:srgbClr val="000000"/>
              </a:solidFill>
              <a:latin typeface="Calibri"/>
              <a:ea typeface="Calibri"/>
              <a:cs typeface="Calibri"/>
              <a:sym typeface="Calibri"/>
            </a:endParaRPr>
          </a:p>
        </p:txBody>
      </p:sp>
      <p:pic>
        <p:nvPicPr>
          <p:cNvPr id="3" name="Hình ảnh 2">
            <a:extLst>
              <a:ext uri="{FF2B5EF4-FFF2-40B4-BE49-F238E27FC236}">
                <a16:creationId xmlns:a16="http://schemas.microsoft.com/office/drawing/2014/main" id="{DE2D8115-BCBE-093B-82E8-05CE7EFE60DD}"/>
              </a:ext>
            </a:extLst>
          </p:cNvPr>
          <p:cNvPicPr>
            <a:picLocks noChangeAspect="1"/>
          </p:cNvPicPr>
          <p:nvPr/>
        </p:nvPicPr>
        <p:blipFill>
          <a:blip r:embed="rId3"/>
          <a:stretch>
            <a:fillRect/>
          </a:stretch>
        </p:blipFill>
        <p:spPr>
          <a:xfrm>
            <a:off x="185737" y="1160318"/>
            <a:ext cx="8772525" cy="4953000"/>
          </a:xfrm>
          <a:prstGeom prst="rect">
            <a:avLst/>
          </a:prstGeom>
        </p:spPr>
      </p:pic>
    </p:spTree>
    <p:extLst>
      <p:ext uri="{BB962C8B-B14F-4D97-AF65-F5344CB8AC3E}">
        <p14:creationId xmlns:p14="http://schemas.microsoft.com/office/powerpoint/2010/main" val="25664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17"/>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Giao diện cửa hàng </a:t>
            </a:r>
            <a:endParaRPr dirty="0"/>
          </a:p>
        </p:txBody>
      </p:sp>
      <p:sp>
        <p:nvSpPr>
          <p:cNvPr id="401" name="Google Shape;401;p17"/>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17</a:t>
            </a:r>
            <a:endParaRPr sz="1900" b="0" i="0" u="none" strike="noStrike" cap="none">
              <a:solidFill>
                <a:srgbClr val="000000"/>
              </a:solidFill>
              <a:latin typeface="Calibri"/>
              <a:ea typeface="Calibri"/>
              <a:cs typeface="Calibri"/>
              <a:sym typeface="Calibri"/>
            </a:endParaRPr>
          </a:p>
        </p:txBody>
      </p:sp>
      <p:pic>
        <p:nvPicPr>
          <p:cNvPr id="3" name="Hình ảnh 2">
            <a:extLst>
              <a:ext uri="{FF2B5EF4-FFF2-40B4-BE49-F238E27FC236}">
                <a16:creationId xmlns:a16="http://schemas.microsoft.com/office/drawing/2014/main" id="{7CDC86AC-9A8D-521D-F8BF-5D8931DAA24A}"/>
              </a:ext>
            </a:extLst>
          </p:cNvPr>
          <p:cNvPicPr>
            <a:picLocks noChangeAspect="1"/>
          </p:cNvPicPr>
          <p:nvPr/>
        </p:nvPicPr>
        <p:blipFill>
          <a:blip r:embed="rId3"/>
          <a:stretch>
            <a:fillRect/>
          </a:stretch>
        </p:blipFill>
        <p:spPr>
          <a:xfrm>
            <a:off x="1114809" y="1075130"/>
            <a:ext cx="6774782" cy="4911447"/>
          </a:xfrm>
          <a:prstGeom prst="rect">
            <a:avLst/>
          </a:prstGeom>
        </p:spPr>
      </p:pic>
    </p:spTree>
    <p:extLst>
      <p:ext uri="{BB962C8B-B14F-4D97-AF65-F5344CB8AC3E}">
        <p14:creationId xmlns:p14="http://schemas.microsoft.com/office/powerpoint/2010/main" val="28040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0"/>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solidFill>
                  <a:srgbClr val="F3F3F3"/>
                </a:solidFill>
                <a:latin typeface="Fira Sans Condensed"/>
                <a:ea typeface="Fira Sans Condensed"/>
                <a:cs typeface="Fira Sans Condensed"/>
                <a:sym typeface="Fira Sans Condensed"/>
              </a:rPr>
              <a:t>Chức</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năng</a:t>
            </a:r>
            <a:r>
              <a:rPr lang="en-US" dirty="0">
                <a:solidFill>
                  <a:srgbClr val="F3F3F3"/>
                </a:solidFill>
                <a:latin typeface="Fira Sans Condensed"/>
                <a:ea typeface="Fira Sans Condensed"/>
                <a:cs typeface="Fira Sans Condensed"/>
                <a:sym typeface="Fira Sans Condensed"/>
              </a:rPr>
              <a:t> </a:t>
            </a:r>
            <a:r>
              <a:rPr lang="vi-VN" dirty="0">
                <a:solidFill>
                  <a:srgbClr val="F3F3F3"/>
                </a:solidFill>
                <a:latin typeface="Fira Sans Condensed"/>
                <a:ea typeface="Fira Sans Condensed"/>
                <a:cs typeface="Fira Sans Condensed"/>
                <a:sym typeface="Fira Sans Condensed"/>
              </a:rPr>
              <a:t>quản lý giỏ hàng</a:t>
            </a:r>
            <a:endParaRPr dirty="0"/>
          </a:p>
        </p:txBody>
      </p:sp>
      <p:sp>
        <p:nvSpPr>
          <p:cNvPr id="426" name="Google Shape;426;p20"/>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20</a:t>
            </a:r>
            <a:endParaRPr sz="1900" b="0" i="0" u="none" strike="noStrike" cap="none">
              <a:solidFill>
                <a:srgbClr val="000000"/>
              </a:solidFill>
              <a:latin typeface="Calibri"/>
              <a:ea typeface="Calibri"/>
              <a:cs typeface="Calibri"/>
              <a:sym typeface="Calibri"/>
            </a:endParaRPr>
          </a:p>
        </p:txBody>
      </p:sp>
      <p:pic>
        <p:nvPicPr>
          <p:cNvPr id="3" name="Hình ảnh 2">
            <a:extLst>
              <a:ext uri="{FF2B5EF4-FFF2-40B4-BE49-F238E27FC236}">
                <a16:creationId xmlns:a16="http://schemas.microsoft.com/office/drawing/2014/main" id="{B7883D2A-5CE8-A8DC-BEE7-1C92A1A81AA5}"/>
              </a:ext>
            </a:extLst>
          </p:cNvPr>
          <p:cNvPicPr>
            <a:picLocks noChangeAspect="1"/>
          </p:cNvPicPr>
          <p:nvPr/>
        </p:nvPicPr>
        <p:blipFill>
          <a:blip r:embed="rId3"/>
          <a:stretch>
            <a:fillRect/>
          </a:stretch>
        </p:blipFill>
        <p:spPr>
          <a:xfrm>
            <a:off x="339383" y="1467006"/>
            <a:ext cx="8465233" cy="39239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1"/>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dirty="0" err="1">
                <a:solidFill>
                  <a:srgbClr val="F3F3F3"/>
                </a:solidFill>
                <a:latin typeface="Fira Sans Condensed"/>
                <a:ea typeface="Fira Sans Condensed"/>
                <a:cs typeface="Fira Sans Condensed"/>
                <a:sym typeface="Fira Sans Condensed"/>
              </a:rPr>
              <a:t>Chức</a:t>
            </a:r>
            <a:r>
              <a:rPr lang="en-US" dirty="0">
                <a:solidFill>
                  <a:srgbClr val="F3F3F3"/>
                </a:solidFill>
                <a:latin typeface="Fira Sans Condensed"/>
                <a:ea typeface="Fira Sans Condensed"/>
                <a:cs typeface="Fira Sans Condensed"/>
                <a:sym typeface="Fira Sans Condensed"/>
              </a:rPr>
              <a:t> </a:t>
            </a:r>
            <a:r>
              <a:rPr lang="en-US" dirty="0" err="1">
                <a:solidFill>
                  <a:srgbClr val="F3F3F3"/>
                </a:solidFill>
                <a:latin typeface="Fira Sans Condensed"/>
                <a:ea typeface="Fira Sans Condensed"/>
                <a:cs typeface="Fira Sans Condensed"/>
                <a:sym typeface="Fira Sans Condensed"/>
              </a:rPr>
              <a:t>năng</a:t>
            </a:r>
            <a:r>
              <a:rPr lang="en-US" dirty="0">
                <a:solidFill>
                  <a:srgbClr val="F3F3F3"/>
                </a:solidFill>
                <a:latin typeface="Fira Sans Condensed"/>
                <a:ea typeface="Fira Sans Condensed"/>
                <a:cs typeface="Fira Sans Condensed"/>
                <a:sym typeface="Fira Sans Condensed"/>
              </a:rPr>
              <a:t> </a:t>
            </a:r>
            <a:r>
              <a:rPr lang="vi-VN" dirty="0">
                <a:solidFill>
                  <a:srgbClr val="F3F3F3"/>
                </a:solidFill>
                <a:latin typeface="Fira Sans Condensed"/>
                <a:ea typeface="Fira Sans Condensed"/>
                <a:cs typeface="Fira Sans Condensed"/>
                <a:sym typeface="Fira Sans Condensed"/>
              </a:rPr>
              <a:t>đặt hàng </a:t>
            </a:r>
            <a:endParaRPr dirty="0"/>
          </a:p>
        </p:txBody>
      </p:sp>
      <p:sp>
        <p:nvSpPr>
          <p:cNvPr id="433" name="Google Shape;433;p21"/>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21</a:t>
            </a:r>
            <a:endParaRPr sz="1900" b="0" i="0" u="none" strike="noStrike" cap="none">
              <a:solidFill>
                <a:srgbClr val="000000"/>
              </a:solidFill>
              <a:latin typeface="Calibri"/>
              <a:ea typeface="Calibri"/>
              <a:cs typeface="Calibri"/>
              <a:sym typeface="Calibri"/>
            </a:endParaRPr>
          </a:p>
        </p:txBody>
      </p:sp>
      <p:pic>
        <p:nvPicPr>
          <p:cNvPr id="5" name="Hình ảnh 4" descr="Ảnh có chứa văn bản, ảnh chụp màn hình, phần mềm, Trang web&#10;&#10;Mô tả được tạo tự động">
            <a:extLst>
              <a:ext uri="{FF2B5EF4-FFF2-40B4-BE49-F238E27FC236}">
                <a16:creationId xmlns:a16="http://schemas.microsoft.com/office/drawing/2014/main" id="{D9DB932F-608B-C785-ED71-47C3B2BBCB47}"/>
              </a:ext>
            </a:extLst>
          </p:cNvPr>
          <p:cNvPicPr>
            <a:picLocks noChangeAspect="1"/>
          </p:cNvPicPr>
          <p:nvPr/>
        </p:nvPicPr>
        <p:blipFill>
          <a:blip r:embed="rId3"/>
          <a:stretch>
            <a:fillRect/>
          </a:stretch>
        </p:blipFill>
        <p:spPr>
          <a:xfrm>
            <a:off x="1206249" y="1113825"/>
            <a:ext cx="6565229" cy="55416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Chức năng quản lý đơn hàng </a:t>
            </a:r>
            <a:endParaRPr dirty="0"/>
          </a:p>
        </p:txBody>
      </p:sp>
      <p:pic>
        <p:nvPicPr>
          <p:cNvPr id="5" name="Hình ảnh 4">
            <a:extLst>
              <a:ext uri="{FF2B5EF4-FFF2-40B4-BE49-F238E27FC236}">
                <a16:creationId xmlns:a16="http://schemas.microsoft.com/office/drawing/2014/main" id="{8068BEDA-AC9C-6350-98BE-5B6730D215D5}"/>
              </a:ext>
            </a:extLst>
          </p:cNvPr>
          <p:cNvPicPr>
            <a:picLocks noChangeAspect="1"/>
          </p:cNvPicPr>
          <p:nvPr/>
        </p:nvPicPr>
        <p:blipFill>
          <a:blip r:embed="rId3"/>
          <a:stretch>
            <a:fillRect/>
          </a:stretch>
        </p:blipFill>
        <p:spPr>
          <a:xfrm>
            <a:off x="903015" y="1816440"/>
            <a:ext cx="7612435" cy="37751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2"/>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Chức năng quản lý đơn hàng </a:t>
            </a:r>
            <a:endParaRPr dirty="0"/>
          </a:p>
        </p:txBody>
      </p:sp>
      <p:pic>
        <p:nvPicPr>
          <p:cNvPr id="3" name="Hình ảnh 2" descr="Ảnh có chứa văn bản, ảnh chụp màn hình, phần mềm, Trang web&#10;&#10;Mô tả được tạo tự động">
            <a:extLst>
              <a:ext uri="{FF2B5EF4-FFF2-40B4-BE49-F238E27FC236}">
                <a16:creationId xmlns:a16="http://schemas.microsoft.com/office/drawing/2014/main" id="{92EE11EB-8B66-F9CD-62BE-54329AC5E17C}"/>
              </a:ext>
            </a:extLst>
          </p:cNvPr>
          <p:cNvPicPr>
            <a:picLocks noChangeAspect="1"/>
          </p:cNvPicPr>
          <p:nvPr/>
        </p:nvPicPr>
        <p:blipFill>
          <a:blip r:embed="rId3"/>
          <a:stretch>
            <a:fillRect/>
          </a:stretch>
        </p:blipFill>
        <p:spPr>
          <a:xfrm>
            <a:off x="2071396" y="986538"/>
            <a:ext cx="4510772" cy="5717833"/>
          </a:xfrm>
          <a:prstGeom prst="rect">
            <a:avLst/>
          </a:prstGeom>
        </p:spPr>
      </p:pic>
    </p:spTree>
    <p:extLst>
      <p:ext uri="{BB962C8B-B14F-4D97-AF65-F5344CB8AC3E}">
        <p14:creationId xmlns:p14="http://schemas.microsoft.com/office/powerpoint/2010/main" val="114276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p:nvPr/>
        </p:nvSpPr>
        <p:spPr>
          <a:xfrm>
            <a:off x="2134348" y="1952810"/>
            <a:ext cx="6475005" cy="46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Đặt</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vấn</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đề</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định</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hướng</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giải</a:t>
            </a:r>
            <a:r>
              <a:rPr lang="en-US" sz="2800" b="0" i="0" u="none" strike="noStrike" cap="none" dirty="0">
                <a:solidFill>
                  <a:srgbClr val="000000"/>
                </a:solidFill>
                <a:latin typeface="Fira Sans Condensed Medium"/>
                <a:ea typeface="Fira Sans Condensed Medium"/>
                <a:cs typeface="Fira Sans Condensed Medium"/>
                <a:sym typeface="Fira Sans Condensed Medium"/>
              </a:rPr>
              <a:t> </a:t>
            </a:r>
            <a:r>
              <a:rPr lang="en-US" sz="2800" b="0" i="0" u="none" strike="noStrike" cap="none" dirty="0" err="1">
                <a:solidFill>
                  <a:srgbClr val="000000"/>
                </a:solidFill>
                <a:latin typeface="Fira Sans Condensed Medium"/>
                <a:ea typeface="Fira Sans Condensed Medium"/>
                <a:cs typeface="Fira Sans Condensed Medium"/>
                <a:sym typeface="Fira Sans Condensed Medium"/>
              </a:rPr>
              <a:t>pháp</a:t>
            </a:r>
            <a:endParaRPr sz="2800" b="0" i="0" u="none" strike="noStrike" cap="none" dirty="0">
              <a:solidFill>
                <a:srgbClr val="000000"/>
              </a:solidFill>
              <a:latin typeface="Fira Sans Condensed Medium"/>
              <a:ea typeface="Fira Sans Condensed Medium"/>
              <a:cs typeface="Fira Sans Condensed Medium"/>
              <a:sym typeface="Fira Sans Condensed Medium"/>
            </a:endParaRPr>
          </a:p>
        </p:txBody>
      </p:sp>
      <p:sp>
        <p:nvSpPr>
          <p:cNvPr id="167" name="Google Shape;167;p2"/>
          <p:cNvSpPr txBox="1"/>
          <p:nvPr/>
        </p:nvSpPr>
        <p:spPr>
          <a:xfrm>
            <a:off x="1448061" y="191980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a:solidFill>
                  <a:srgbClr val="000000"/>
                </a:solidFill>
                <a:latin typeface="Rajdhani"/>
                <a:ea typeface="Rajdhani"/>
                <a:cs typeface="Rajdhani"/>
                <a:sym typeface="Rajdhani"/>
              </a:rPr>
              <a:t>01</a:t>
            </a:r>
            <a:endParaRPr sz="3200" b="1" i="0" u="none" strike="noStrike" cap="none">
              <a:solidFill>
                <a:srgbClr val="000000"/>
              </a:solidFill>
              <a:latin typeface="Rajdhani"/>
              <a:ea typeface="Rajdhani"/>
              <a:cs typeface="Rajdhani"/>
              <a:sym typeface="Rajdhani"/>
            </a:endParaRPr>
          </a:p>
        </p:txBody>
      </p:sp>
      <p:cxnSp>
        <p:nvCxnSpPr>
          <p:cNvPr id="168" name="Google Shape;168;p2"/>
          <p:cNvCxnSpPr>
            <a:cxnSpLocks/>
          </p:cNvCxnSpPr>
          <p:nvPr/>
        </p:nvCxnSpPr>
        <p:spPr>
          <a:xfrm>
            <a:off x="2047825" y="2071750"/>
            <a:ext cx="237" cy="360315"/>
          </a:xfrm>
          <a:prstGeom prst="straightConnector1">
            <a:avLst/>
          </a:prstGeom>
          <a:noFill/>
          <a:ln w="19050" cap="flat" cmpd="sng">
            <a:solidFill>
              <a:srgbClr val="000000"/>
            </a:solidFill>
            <a:prstDash val="solid"/>
            <a:round/>
            <a:headEnd type="oval" w="med" len="med"/>
            <a:tailEnd type="oval" w="med" len="med"/>
          </a:ln>
        </p:spPr>
      </p:cxnSp>
      <p:sp>
        <p:nvSpPr>
          <p:cNvPr id="172" name="Google Shape;172;p2"/>
          <p:cNvSpPr txBox="1"/>
          <p:nvPr/>
        </p:nvSpPr>
        <p:spPr>
          <a:xfrm>
            <a:off x="2134348" y="2622126"/>
            <a:ext cx="715404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Thiết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xây</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dựng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hệ</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thống</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3" name="Google Shape;173;p2"/>
          <p:cNvSpPr txBox="1"/>
          <p:nvPr/>
        </p:nvSpPr>
        <p:spPr>
          <a:xfrm>
            <a:off x="1448061" y="2589826"/>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02</a:t>
            </a:r>
            <a:endParaRPr sz="3200" b="1" i="0" u="none" strike="noStrike" cap="none" dirty="0">
              <a:solidFill>
                <a:schemeClr val="bg1">
                  <a:lumMod val="85000"/>
                </a:schemeClr>
              </a:solidFill>
              <a:latin typeface="Rajdhani"/>
              <a:ea typeface="Rajdhani"/>
              <a:cs typeface="Rajdhani"/>
              <a:sym typeface="Rajdhani"/>
            </a:endParaRPr>
          </a:p>
        </p:txBody>
      </p:sp>
      <p:cxnSp>
        <p:nvCxnSpPr>
          <p:cNvPr id="174" name="Google Shape;174;p2"/>
          <p:cNvCxnSpPr>
            <a:cxnSpLocks/>
          </p:cNvCxnSpPr>
          <p:nvPr/>
        </p:nvCxnSpPr>
        <p:spPr>
          <a:xfrm>
            <a:off x="2037901" y="2727240"/>
            <a:ext cx="3600" cy="370800"/>
          </a:xfrm>
          <a:prstGeom prst="straightConnector1">
            <a:avLst/>
          </a:prstGeom>
          <a:noFill/>
          <a:ln w="19050" cap="flat" cmpd="sng">
            <a:solidFill>
              <a:srgbClr val="000000"/>
            </a:solidFill>
            <a:prstDash val="solid"/>
            <a:round/>
            <a:headEnd type="oval" w="med" len="med"/>
            <a:tailEnd type="oval" w="med" len="med"/>
          </a:ln>
        </p:spPr>
      </p:cxnSp>
      <p:sp>
        <p:nvSpPr>
          <p:cNvPr id="175" name="Google Shape;175;p2"/>
          <p:cNvSpPr txBox="1"/>
          <p:nvPr/>
        </p:nvSpPr>
        <p:spPr>
          <a:xfrm>
            <a:off x="2134348" y="3196876"/>
            <a:ext cx="553737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quả</a:t>
            </a:r>
            <a:r>
              <a:rPr lang="vi-VN"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cài 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6" name="Google Shape;176;p2"/>
          <p:cNvSpPr txBox="1"/>
          <p:nvPr/>
        </p:nvSpPr>
        <p:spPr>
          <a:xfrm>
            <a:off x="1440912" y="3183173"/>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03</a:t>
            </a:r>
            <a:endParaRPr sz="3200" b="1" i="0" u="none" strike="noStrike" cap="none" dirty="0">
              <a:solidFill>
                <a:schemeClr val="bg1">
                  <a:lumMod val="85000"/>
                </a:schemeClr>
              </a:solidFill>
              <a:latin typeface="Rajdhani"/>
              <a:ea typeface="Rajdhani"/>
              <a:cs typeface="Rajdhani"/>
              <a:sym typeface="Rajdhani"/>
            </a:endParaRPr>
          </a:p>
        </p:txBody>
      </p:sp>
      <p:cxnSp>
        <p:nvCxnSpPr>
          <p:cNvPr id="177" name="Google Shape;177;p2"/>
          <p:cNvCxnSpPr>
            <a:cxnSpLocks/>
          </p:cNvCxnSpPr>
          <p:nvPr/>
        </p:nvCxnSpPr>
        <p:spPr>
          <a:xfrm>
            <a:off x="2037901" y="3338115"/>
            <a:ext cx="0" cy="306885"/>
          </a:xfrm>
          <a:prstGeom prst="straightConnector1">
            <a:avLst/>
          </a:prstGeom>
          <a:noFill/>
          <a:ln w="19050" cap="flat" cmpd="sng">
            <a:solidFill>
              <a:srgbClr val="000000"/>
            </a:solidFill>
            <a:prstDash val="solid"/>
            <a:round/>
            <a:headEnd type="oval" w="med" len="med"/>
            <a:tailEnd type="oval" w="med" len="med"/>
          </a:ln>
        </p:spPr>
      </p:cxnSp>
      <p:sp>
        <p:nvSpPr>
          <p:cNvPr id="178" name="Google Shape;178;p2"/>
          <p:cNvSpPr txBox="1"/>
          <p:nvPr/>
        </p:nvSpPr>
        <p:spPr>
          <a:xfrm>
            <a:off x="2134348" y="3807928"/>
            <a:ext cx="5293585"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luận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triển</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9" name="Google Shape;179;p2"/>
          <p:cNvSpPr txBox="1"/>
          <p:nvPr/>
        </p:nvSpPr>
        <p:spPr>
          <a:xfrm>
            <a:off x="1440912" y="383055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04</a:t>
            </a:r>
            <a:endParaRPr sz="3200" b="1" i="0" u="none" strike="noStrike" cap="none" dirty="0">
              <a:solidFill>
                <a:schemeClr val="bg1">
                  <a:lumMod val="85000"/>
                </a:schemeClr>
              </a:solidFill>
              <a:latin typeface="Rajdhani"/>
              <a:ea typeface="Rajdhani"/>
              <a:cs typeface="Rajdhani"/>
              <a:sym typeface="Rajdhani"/>
            </a:endParaRPr>
          </a:p>
        </p:txBody>
      </p:sp>
      <p:cxnSp>
        <p:nvCxnSpPr>
          <p:cNvPr id="180" name="Google Shape;180;p2"/>
          <p:cNvCxnSpPr>
            <a:cxnSpLocks/>
          </p:cNvCxnSpPr>
          <p:nvPr/>
        </p:nvCxnSpPr>
        <p:spPr>
          <a:xfrm>
            <a:off x="2037901" y="3945165"/>
            <a:ext cx="3600" cy="345900"/>
          </a:xfrm>
          <a:prstGeom prst="straightConnector1">
            <a:avLst/>
          </a:prstGeom>
          <a:noFill/>
          <a:ln w="19050" cap="flat" cmpd="sng">
            <a:solidFill>
              <a:srgbClr val="000000"/>
            </a:solidFill>
            <a:prstDash val="solid"/>
            <a:round/>
            <a:headEnd type="oval" w="med" len="med"/>
            <a:tailEnd type="oval" w="med" len="med"/>
          </a:ln>
        </p:spPr>
      </p:cxnSp>
      <p:sp>
        <p:nvSpPr>
          <p:cNvPr id="181" name="Google Shape;181;p2"/>
          <p:cNvSpPr txBox="1"/>
          <p:nvPr/>
        </p:nvSpPr>
        <p:spPr>
          <a:xfrm>
            <a:off x="1440925" y="1226975"/>
            <a:ext cx="31716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Fira Sans Condensed Medium"/>
                <a:ea typeface="Fira Sans Condensed Medium"/>
                <a:cs typeface="Fira Sans Condensed Medium"/>
                <a:sym typeface="Fira Sans Condensed Medium"/>
              </a:rPr>
              <a:t>Nội dung trình bày</a:t>
            </a:r>
            <a:endParaRPr sz="2800" b="1" i="0" u="none" strike="noStrike" cap="none">
              <a:solidFill>
                <a:srgbClr val="000000"/>
              </a:solidFill>
              <a:latin typeface="Fira Sans Condensed Medium"/>
              <a:ea typeface="Fira Sans Condensed Medium"/>
              <a:cs typeface="Fira Sans Condensed Medium"/>
              <a:sym typeface="Fira Sans Condensed Medium"/>
            </a:endParaRPr>
          </a:p>
        </p:txBody>
      </p:sp>
      <p:sp>
        <p:nvSpPr>
          <p:cNvPr id="182" name="Google Shape;182;p2"/>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a:t>
            </a:r>
            <a:endParaRPr sz="19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p:nvPr/>
        </p:nvSpPr>
        <p:spPr>
          <a:xfrm>
            <a:off x="2134348" y="1952810"/>
            <a:ext cx="6475005" cy="46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vấn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đề</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định</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giải</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pháp</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67" name="Google Shape;167;p2"/>
          <p:cNvSpPr txBox="1"/>
          <p:nvPr/>
        </p:nvSpPr>
        <p:spPr>
          <a:xfrm>
            <a:off x="1448061" y="191980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bg1">
                    <a:lumMod val="85000"/>
                  </a:schemeClr>
                </a:solidFill>
                <a:latin typeface="Rajdhani"/>
                <a:ea typeface="Rajdhani"/>
                <a:cs typeface="Rajdhani"/>
                <a:sym typeface="Rajdhani"/>
              </a:rPr>
              <a:t>01</a:t>
            </a:r>
            <a:endParaRPr sz="3200" b="1" i="0" u="none" strike="noStrike" cap="none" dirty="0">
              <a:solidFill>
                <a:schemeClr val="bg1">
                  <a:lumMod val="85000"/>
                </a:schemeClr>
              </a:solidFill>
              <a:latin typeface="Rajdhani"/>
              <a:ea typeface="Rajdhani"/>
              <a:cs typeface="Rajdhani"/>
              <a:sym typeface="Rajdhani"/>
            </a:endParaRPr>
          </a:p>
        </p:txBody>
      </p:sp>
      <p:cxnSp>
        <p:nvCxnSpPr>
          <p:cNvPr id="168" name="Google Shape;168;p2"/>
          <p:cNvCxnSpPr>
            <a:cxnSpLocks/>
          </p:cNvCxnSpPr>
          <p:nvPr/>
        </p:nvCxnSpPr>
        <p:spPr>
          <a:xfrm>
            <a:off x="2047825" y="2071750"/>
            <a:ext cx="237" cy="360315"/>
          </a:xfrm>
          <a:prstGeom prst="straightConnector1">
            <a:avLst/>
          </a:prstGeom>
          <a:noFill/>
          <a:ln w="19050" cap="flat" cmpd="sng">
            <a:solidFill>
              <a:srgbClr val="000000"/>
            </a:solidFill>
            <a:prstDash val="solid"/>
            <a:round/>
            <a:headEnd type="oval" w="med" len="med"/>
            <a:tailEnd type="oval" w="med" len="med"/>
          </a:ln>
        </p:spPr>
      </p:cxnSp>
      <p:sp>
        <p:nvSpPr>
          <p:cNvPr id="172" name="Google Shape;172;p2"/>
          <p:cNvSpPr txBox="1"/>
          <p:nvPr/>
        </p:nvSpPr>
        <p:spPr>
          <a:xfrm>
            <a:off x="2134348" y="2622126"/>
            <a:ext cx="715404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Thiết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xây</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dựng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hệ</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thống</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3" name="Google Shape;173;p2"/>
          <p:cNvSpPr txBox="1"/>
          <p:nvPr/>
        </p:nvSpPr>
        <p:spPr>
          <a:xfrm>
            <a:off x="1448061" y="2589826"/>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02</a:t>
            </a:r>
            <a:endParaRPr sz="3200" b="1" i="0" u="none" strike="noStrike" cap="none" dirty="0">
              <a:solidFill>
                <a:schemeClr val="bg1">
                  <a:lumMod val="85000"/>
                </a:schemeClr>
              </a:solidFill>
              <a:latin typeface="Rajdhani"/>
              <a:ea typeface="Rajdhani"/>
              <a:cs typeface="Rajdhani"/>
              <a:sym typeface="Rajdhani"/>
            </a:endParaRPr>
          </a:p>
        </p:txBody>
      </p:sp>
      <p:cxnSp>
        <p:nvCxnSpPr>
          <p:cNvPr id="174" name="Google Shape;174;p2"/>
          <p:cNvCxnSpPr>
            <a:cxnSpLocks/>
          </p:cNvCxnSpPr>
          <p:nvPr/>
        </p:nvCxnSpPr>
        <p:spPr>
          <a:xfrm>
            <a:off x="2037901" y="2727240"/>
            <a:ext cx="3600" cy="370800"/>
          </a:xfrm>
          <a:prstGeom prst="straightConnector1">
            <a:avLst/>
          </a:prstGeom>
          <a:noFill/>
          <a:ln w="19050" cap="flat" cmpd="sng">
            <a:solidFill>
              <a:srgbClr val="000000"/>
            </a:solidFill>
            <a:prstDash val="solid"/>
            <a:round/>
            <a:headEnd type="oval" w="med" len="med"/>
            <a:tailEnd type="oval" w="med" len="med"/>
          </a:ln>
        </p:spPr>
      </p:cxnSp>
      <p:sp>
        <p:nvSpPr>
          <p:cNvPr id="175" name="Google Shape;175;p2"/>
          <p:cNvSpPr txBox="1"/>
          <p:nvPr/>
        </p:nvSpPr>
        <p:spPr>
          <a:xfrm>
            <a:off x="2134348" y="3196876"/>
            <a:ext cx="553737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quả</a:t>
            </a:r>
            <a:r>
              <a:rPr lang="vi-VN"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cài 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6" name="Google Shape;176;p2"/>
          <p:cNvSpPr txBox="1"/>
          <p:nvPr/>
        </p:nvSpPr>
        <p:spPr>
          <a:xfrm>
            <a:off x="1440912" y="3183173"/>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03</a:t>
            </a:r>
            <a:endParaRPr sz="3200" b="1" i="0" u="none" strike="noStrike" cap="none" dirty="0">
              <a:solidFill>
                <a:schemeClr val="bg1">
                  <a:lumMod val="85000"/>
                </a:schemeClr>
              </a:solidFill>
              <a:latin typeface="Rajdhani"/>
              <a:ea typeface="Rajdhani"/>
              <a:cs typeface="Rajdhani"/>
              <a:sym typeface="Rajdhani"/>
            </a:endParaRPr>
          </a:p>
        </p:txBody>
      </p:sp>
      <p:cxnSp>
        <p:nvCxnSpPr>
          <p:cNvPr id="177" name="Google Shape;177;p2"/>
          <p:cNvCxnSpPr>
            <a:cxnSpLocks/>
          </p:cNvCxnSpPr>
          <p:nvPr/>
        </p:nvCxnSpPr>
        <p:spPr>
          <a:xfrm>
            <a:off x="2037901" y="3338115"/>
            <a:ext cx="0" cy="306885"/>
          </a:xfrm>
          <a:prstGeom prst="straightConnector1">
            <a:avLst/>
          </a:prstGeom>
          <a:noFill/>
          <a:ln w="19050" cap="flat" cmpd="sng">
            <a:solidFill>
              <a:srgbClr val="000000"/>
            </a:solidFill>
            <a:prstDash val="solid"/>
            <a:round/>
            <a:headEnd type="oval" w="med" len="med"/>
            <a:tailEnd type="oval" w="med" len="med"/>
          </a:ln>
        </p:spPr>
      </p:cxnSp>
      <p:sp>
        <p:nvSpPr>
          <p:cNvPr id="178" name="Google Shape;178;p2"/>
          <p:cNvSpPr txBox="1"/>
          <p:nvPr/>
        </p:nvSpPr>
        <p:spPr>
          <a:xfrm>
            <a:off x="2134348" y="3807928"/>
            <a:ext cx="5293585"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luận</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và</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phát</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triển</a:t>
            </a:r>
            <a:endParaRPr sz="2800" b="0" i="0" u="none" strike="noStrike" cap="none" dirty="0">
              <a:solidFill>
                <a:schemeClr val="tx1"/>
              </a:solidFill>
              <a:latin typeface="Fira Sans Condensed Medium"/>
              <a:ea typeface="Fira Sans Condensed Medium"/>
              <a:cs typeface="Fira Sans Condensed Medium"/>
              <a:sym typeface="Fira Sans Condensed Medium"/>
            </a:endParaRPr>
          </a:p>
        </p:txBody>
      </p:sp>
      <p:sp>
        <p:nvSpPr>
          <p:cNvPr id="179" name="Google Shape;179;p2"/>
          <p:cNvSpPr txBox="1"/>
          <p:nvPr/>
        </p:nvSpPr>
        <p:spPr>
          <a:xfrm>
            <a:off x="1440912" y="383055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tx1"/>
                </a:solidFill>
                <a:latin typeface="Rajdhani"/>
                <a:ea typeface="Rajdhani"/>
                <a:cs typeface="Rajdhani"/>
                <a:sym typeface="Rajdhani"/>
              </a:rPr>
              <a:t>04</a:t>
            </a:r>
            <a:endParaRPr sz="3200" b="1" i="0" u="none" strike="noStrike" cap="none" dirty="0">
              <a:solidFill>
                <a:schemeClr val="tx1"/>
              </a:solidFill>
              <a:latin typeface="Rajdhani"/>
              <a:ea typeface="Rajdhani"/>
              <a:cs typeface="Rajdhani"/>
              <a:sym typeface="Rajdhani"/>
            </a:endParaRPr>
          </a:p>
        </p:txBody>
      </p:sp>
      <p:cxnSp>
        <p:nvCxnSpPr>
          <p:cNvPr id="180" name="Google Shape;180;p2"/>
          <p:cNvCxnSpPr>
            <a:cxnSpLocks/>
          </p:cNvCxnSpPr>
          <p:nvPr/>
        </p:nvCxnSpPr>
        <p:spPr>
          <a:xfrm>
            <a:off x="2037901" y="3945165"/>
            <a:ext cx="3600" cy="345900"/>
          </a:xfrm>
          <a:prstGeom prst="straightConnector1">
            <a:avLst/>
          </a:prstGeom>
          <a:noFill/>
          <a:ln w="19050" cap="flat" cmpd="sng">
            <a:solidFill>
              <a:srgbClr val="000000"/>
            </a:solidFill>
            <a:prstDash val="solid"/>
            <a:round/>
            <a:headEnd type="oval" w="med" len="med"/>
            <a:tailEnd type="oval" w="med" len="med"/>
          </a:ln>
        </p:spPr>
      </p:cxnSp>
      <p:sp>
        <p:nvSpPr>
          <p:cNvPr id="181" name="Google Shape;181;p2"/>
          <p:cNvSpPr txBox="1"/>
          <p:nvPr/>
        </p:nvSpPr>
        <p:spPr>
          <a:xfrm>
            <a:off x="1440925" y="1226975"/>
            <a:ext cx="31716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Fira Sans Condensed Medium"/>
                <a:ea typeface="Fira Sans Condensed Medium"/>
                <a:cs typeface="Fira Sans Condensed Medium"/>
                <a:sym typeface="Fira Sans Condensed Medium"/>
              </a:rPr>
              <a:t>Nội dung trình bày</a:t>
            </a:r>
            <a:endParaRPr sz="2800" b="1" i="0" u="none" strike="noStrike" cap="none">
              <a:solidFill>
                <a:srgbClr val="000000"/>
              </a:solidFill>
              <a:latin typeface="Fira Sans Condensed Medium"/>
              <a:ea typeface="Fira Sans Condensed Medium"/>
              <a:cs typeface="Fira Sans Condensed Medium"/>
              <a:sym typeface="Fira Sans Condensed Medium"/>
            </a:endParaRPr>
          </a:p>
        </p:txBody>
      </p:sp>
      <p:sp>
        <p:nvSpPr>
          <p:cNvPr id="182" name="Google Shape;182;p2"/>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a:t>
            </a:r>
            <a:endParaRPr sz="19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4392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5"/>
          <p:cNvSpPr txBox="1">
            <a:spLocks noGrp="1"/>
          </p:cNvSpPr>
          <p:nvPr>
            <p:ph type="title"/>
          </p:nvPr>
        </p:nvSpPr>
        <p:spPr>
          <a:xfrm>
            <a:off x="488950" y="-87325"/>
            <a:ext cx="8026500" cy="98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F3F3F3"/>
                </a:solidFill>
                <a:latin typeface="Fira Sans Condensed"/>
                <a:ea typeface="Fira Sans Condensed"/>
                <a:cs typeface="Fira Sans Condensed"/>
                <a:sym typeface="Fira Sans Condensed"/>
              </a:rPr>
              <a:t>Kết luận và hướng phát triển</a:t>
            </a:r>
            <a:endParaRPr/>
          </a:p>
        </p:txBody>
      </p:sp>
      <p:sp>
        <p:nvSpPr>
          <p:cNvPr id="484" name="Google Shape;484;p25"/>
          <p:cNvSpPr txBox="1"/>
          <p:nvPr/>
        </p:nvSpPr>
        <p:spPr>
          <a:xfrm>
            <a:off x="443550" y="1221223"/>
            <a:ext cx="8256900" cy="5377952"/>
          </a:xfrm>
          <a:prstGeom prst="rect">
            <a:avLst/>
          </a:prstGeom>
          <a:noFill/>
          <a:ln>
            <a:noFill/>
          </a:ln>
        </p:spPr>
        <p:txBody>
          <a:bodyPr spcFirstLastPara="1" wrap="square" lIns="91425" tIns="91425" rIns="91425" bIns="91425" anchor="t" anchorCtr="0">
            <a:noAutofit/>
          </a:bodyPr>
          <a:lstStyle/>
          <a:p>
            <a:pPr marL="457200" marR="0" lvl="0" indent="-355600" algn="l" rtl="0">
              <a:lnSpc>
                <a:spcPct val="150000"/>
              </a:lnSpc>
              <a:spcBef>
                <a:spcPts val="0"/>
              </a:spcBef>
              <a:spcAft>
                <a:spcPts val="0"/>
              </a:spcAft>
              <a:buClr>
                <a:srgbClr val="000000"/>
              </a:buClr>
              <a:buSzPts val="2000"/>
              <a:buFont typeface="Fira Sans Condensed"/>
              <a:buChar char="★"/>
            </a:pPr>
            <a:r>
              <a:rPr lang="en-US" sz="2000" b="1" i="0" u="none" strike="noStrike" cap="none" dirty="0" err="1">
                <a:solidFill>
                  <a:srgbClr val="000000"/>
                </a:solidFill>
                <a:latin typeface="Fira Sans Condensed"/>
                <a:ea typeface="Fira Sans Condensed"/>
                <a:cs typeface="Fira Sans Condensed"/>
                <a:sym typeface="Fira Sans Condensed"/>
              </a:rPr>
              <a:t>Kết</a:t>
            </a:r>
            <a:r>
              <a:rPr lang="en-US" sz="2000" b="1" i="0" u="none" strike="noStrike" cap="none" dirty="0">
                <a:solidFill>
                  <a:srgbClr val="000000"/>
                </a:solidFill>
                <a:latin typeface="Fira Sans Condensed"/>
                <a:ea typeface="Fira Sans Condensed"/>
                <a:cs typeface="Fira Sans Condensed"/>
                <a:sym typeface="Fira Sans Condensed"/>
              </a:rPr>
              <a:t> </a:t>
            </a:r>
            <a:r>
              <a:rPr lang="en-US" sz="2000" b="1" i="0" u="none" strike="noStrike" cap="none" dirty="0" err="1">
                <a:solidFill>
                  <a:srgbClr val="000000"/>
                </a:solidFill>
                <a:latin typeface="Fira Sans Condensed"/>
                <a:ea typeface="Fira Sans Condensed"/>
                <a:cs typeface="Fira Sans Condensed"/>
                <a:sym typeface="Fira Sans Condensed"/>
              </a:rPr>
              <a:t>quả</a:t>
            </a:r>
            <a:r>
              <a:rPr lang="en-US" sz="2000" b="1" i="0" u="none" strike="noStrike" cap="none" dirty="0">
                <a:solidFill>
                  <a:srgbClr val="000000"/>
                </a:solidFill>
                <a:latin typeface="Fira Sans Condensed"/>
                <a:ea typeface="Fira Sans Condensed"/>
                <a:cs typeface="Fira Sans Condensed"/>
                <a:sym typeface="Fira Sans Condensed"/>
              </a:rPr>
              <a:t> </a:t>
            </a:r>
            <a:r>
              <a:rPr lang="en-US" sz="2000" b="1" i="0" u="none" strike="noStrike" cap="none" dirty="0" err="1">
                <a:solidFill>
                  <a:srgbClr val="000000"/>
                </a:solidFill>
                <a:latin typeface="Fira Sans Condensed"/>
                <a:ea typeface="Fira Sans Condensed"/>
                <a:cs typeface="Fira Sans Condensed"/>
                <a:sym typeface="Fira Sans Condensed"/>
              </a:rPr>
              <a:t>đạt</a:t>
            </a:r>
            <a:r>
              <a:rPr lang="en-US" sz="2000" b="1" i="0" u="none" strike="noStrike" cap="none" dirty="0">
                <a:solidFill>
                  <a:srgbClr val="000000"/>
                </a:solidFill>
                <a:latin typeface="Fira Sans Condensed"/>
                <a:ea typeface="Fira Sans Condensed"/>
                <a:cs typeface="Fira Sans Condensed"/>
                <a:sym typeface="Fira Sans Condensed"/>
              </a:rPr>
              <a:t> </a:t>
            </a:r>
            <a:r>
              <a:rPr lang="en-US" sz="2000" b="1" i="0" u="none" strike="noStrike" cap="none" dirty="0" err="1">
                <a:solidFill>
                  <a:srgbClr val="000000"/>
                </a:solidFill>
                <a:latin typeface="Fira Sans Condensed"/>
                <a:ea typeface="Fira Sans Condensed"/>
                <a:cs typeface="Fira Sans Condensed"/>
                <a:sym typeface="Fira Sans Condensed"/>
              </a:rPr>
              <a:t>được</a:t>
            </a:r>
            <a:endParaRPr sz="2000" b="0" i="0" u="none" strike="noStrike" cap="none" dirty="0">
              <a:solidFill>
                <a:srgbClr val="000000"/>
              </a:solidFill>
              <a:latin typeface="Fira Sans Condensed"/>
              <a:ea typeface="Fira Sans Condensed"/>
              <a:cs typeface="Fira Sans Condensed"/>
              <a:sym typeface="Fira Sans Condensed"/>
            </a:endParaRPr>
          </a:p>
          <a:p>
            <a:pPr marL="914400" marR="0" lvl="1" indent="-355600" algn="l" rtl="0">
              <a:lnSpc>
                <a:spcPct val="150000"/>
              </a:lnSpc>
              <a:spcBef>
                <a:spcPts val="0"/>
              </a:spcBef>
              <a:spcAft>
                <a:spcPts val="0"/>
              </a:spcAft>
              <a:buClr>
                <a:srgbClr val="000000"/>
              </a:buClr>
              <a:buSzPts val="2000"/>
              <a:buFont typeface="Fira Sans Condensed"/>
              <a:buChar char="○"/>
            </a:pPr>
            <a:r>
              <a:rPr lang="en-US" sz="2000" b="0" i="0" u="none" strike="noStrike" cap="none" dirty="0" err="1">
                <a:solidFill>
                  <a:srgbClr val="000000"/>
                </a:solidFill>
                <a:latin typeface="Fira Sans Condensed"/>
                <a:ea typeface="Fira Sans Condensed"/>
                <a:cs typeface="Fira Sans Condensed"/>
                <a:sym typeface="Fira Sans Condensed"/>
              </a:rPr>
              <a:t>Triển</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khai</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ứng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dụng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trên</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nền</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tảng</a:t>
            </a:r>
            <a:r>
              <a:rPr lang="en-US" sz="2000" b="0" i="0" u="none" strike="noStrike" cap="none" dirty="0">
                <a:solidFill>
                  <a:srgbClr val="000000"/>
                </a:solidFill>
                <a:latin typeface="Fira Sans Condensed"/>
                <a:ea typeface="Fira Sans Condensed"/>
                <a:cs typeface="Fira Sans Condensed"/>
                <a:sym typeface="Fira Sans Condensed"/>
              </a:rPr>
              <a:t> web</a:t>
            </a:r>
            <a:endParaRPr lang="en-US" dirty="0"/>
          </a:p>
          <a:p>
            <a:pPr marL="914400" marR="0" lvl="1" indent="-355600" algn="l" rtl="0">
              <a:lnSpc>
                <a:spcPct val="150000"/>
              </a:lnSpc>
              <a:spcBef>
                <a:spcPts val="0"/>
              </a:spcBef>
              <a:spcAft>
                <a:spcPts val="0"/>
              </a:spcAft>
              <a:buClr>
                <a:srgbClr val="000000"/>
              </a:buClr>
              <a:buSzPts val="2000"/>
              <a:buFont typeface="Fira Sans Condensed"/>
              <a:buChar char="○"/>
            </a:pPr>
            <a:r>
              <a:rPr lang="en-US" sz="2000" b="0" i="0" u="none" strike="noStrike" cap="none" dirty="0" err="1">
                <a:solidFill>
                  <a:srgbClr val="000000"/>
                </a:solidFill>
                <a:latin typeface="Fira Sans Condensed"/>
                <a:ea typeface="Fira Sans Condensed"/>
                <a:cs typeface="Fira Sans Condensed"/>
                <a:sym typeface="Fira Sans Condensed"/>
              </a:rPr>
              <a:t>Thực</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hiện</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bảo</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mật</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bằng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cách</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xác</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thực</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sms</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đăng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nhập</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bằng</a:t>
            </a:r>
            <a:r>
              <a:rPr lang="en-US" sz="2000" b="0" i="0" u="none" strike="noStrike" cap="none" dirty="0">
                <a:solidFill>
                  <a:srgbClr val="000000"/>
                </a:solidFill>
                <a:latin typeface="Fira Sans Condensed"/>
                <a:ea typeface="Fira Sans Condensed"/>
                <a:cs typeface="Fira Sans Condensed"/>
                <a:sym typeface="Fira Sans Condensed"/>
              </a:rPr>
              <a:t> google</a:t>
            </a:r>
            <a:endParaRPr lang="vi-VN" sz="2000" dirty="0">
              <a:latin typeface="Fira Sans Condensed"/>
              <a:ea typeface="Fira Sans Condensed"/>
              <a:cs typeface="Fira Sans Condensed"/>
              <a:sym typeface="Fira Sans Condensed"/>
            </a:endParaRPr>
          </a:p>
          <a:p>
            <a:pPr marL="914400" marR="0" lvl="1" indent="-355600" algn="l" rtl="0">
              <a:lnSpc>
                <a:spcPct val="150000"/>
              </a:lnSpc>
              <a:spcBef>
                <a:spcPts val="0"/>
              </a:spcBef>
              <a:spcAft>
                <a:spcPts val="0"/>
              </a:spcAft>
              <a:buClr>
                <a:srgbClr val="000000"/>
              </a:buClr>
              <a:buSzPts val="2000"/>
              <a:buFont typeface="Fira Sans Condensed"/>
              <a:buChar char="○"/>
            </a:pPr>
            <a:r>
              <a:rPr lang="vi-VN" sz="2000" b="0" i="0" u="none" strike="noStrike" cap="none" dirty="0">
                <a:solidFill>
                  <a:srgbClr val="000000"/>
                </a:solidFill>
                <a:latin typeface="Fira Sans Condensed"/>
                <a:ea typeface="Fira Sans Condensed"/>
                <a:cs typeface="Fira Sans Condensed"/>
                <a:sym typeface="Fira Sans Condensed"/>
              </a:rPr>
              <a:t>Tích hợp các cổng thanh toán khác nhau</a:t>
            </a:r>
          </a:p>
          <a:p>
            <a:pPr marL="914400" lvl="1" indent="-355600">
              <a:lnSpc>
                <a:spcPct val="150000"/>
              </a:lnSpc>
              <a:buSzPts val="2000"/>
              <a:buFont typeface="Fira Sans Condensed"/>
              <a:buChar char="○"/>
            </a:pPr>
            <a:r>
              <a:rPr lang="en-US" sz="2000" b="0" i="0" u="none" strike="noStrike" cap="none" dirty="0" err="1">
                <a:solidFill>
                  <a:srgbClr val="000000"/>
                </a:solidFill>
                <a:latin typeface="Fira Sans Condensed"/>
                <a:ea typeface="Fira Sans Condensed"/>
                <a:cs typeface="Fira Sans Condensed"/>
                <a:sym typeface="Fira Sans Condensed"/>
              </a:rPr>
              <a:t>Xây</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dựng</a:t>
            </a:r>
            <a:r>
              <a:rPr lang="en-US"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a:solidFill>
                  <a:srgbClr val="000000"/>
                </a:solidFill>
                <a:latin typeface="Fira Sans Condensed"/>
                <a:ea typeface="Fira Sans Condensed"/>
                <a:cs typeface="Fira Sans Condensed"/>
                <a:sym typeface="Fira Sans Condensed"/>
              </a:rPr>
              <a:t>được các </a:t>
            </a:r>
            <a:r>
              <a:rPr lang="en-US" sz="2000" b="0" i="0" u="none" strike="noStrike" cap="none" dirty="0" err="1">
                <a:solidFill>
                  <a:srgbClr val="000000"/>
                </a:solidFill>
                <a:latin typeface="Fira Sans Condensed"/>
                <a:ea typeface="Fira Sans Condensed"/>
                <a:cs typeface="Fira Sans Condensed"/>
                <a:sym typeface="Fira Sans Condensed"/>
              </a:rPr>
              <a:t>tính</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năng</a:t>
            </a:r>
            <a:r>
              <a:rPr lang="en-US" sz="2000" b="0" i="0" u="none" strike="noStrike" cap="none" dirty="0">
                <a:solidFill>
                  <a:srgbClr val="000000"/>
                </a:solidFill>
                <a:latin typeface="Fira Sans Condensed"/>
                <a:ea typeface="Fira Sans Condensed"/>
                <a:cs typeface="Fira Sans Condensed"/>
                <a:sym typeface="Fira Sans Condensed"/>
              </a:rPr>
              <a:t> </a:t>
            </a:r>
            <a:r>
              <a:rPr lang="vi-VN" sz="2000" dirty="0">
                <a:latin typeface="Fira Sans Condensed"/>
                <a:ea typeface="Fira Sans Condensed"/>
                <a:cs typeface="Fira Sans Condensed"/>
                <a:sym typeface="Fira Sans Condensed"/>
              </a:rPr>
              <a:t>chính</a:t>
            </a:r>
            <a:r>
              <a:rPr lang="vi-VN" sz="2000" b="0" i="0" u="none" strike="noStrike" cap="none" dirty="0">
                <a:solidFill>
                  <a:srgbClr val="000000"/>
                </a:solidFill>
                <a:latin typeface="Fira Sans Condensed"/>
                <a:ea typeface="Fira Sans Condensed"/>
                <a:cs typeface="Fira Sans Condensed"/>
                <a:sym typeface="Fira Sans Condensed"/>
              </a:rPr>
              <a:t> thêm vào giỏ hàng – đặt hàng – thanh toán – quản lý đơn hàng  </a:t>
            </a:r>
            <a:endParaRPr sz="2000" b="0" i="0" u="none" strike="noStrike" cap="none" dirty="0">
              <a:solidFill>
                <a:schemeClr val="dk1"/>
              </a:solidFill>
              <a:latin typeface="Fira Sans Condensed"/>
              <a:ea typeface="Fira Sans Condensed"/>
              <a:cs typeface="Fira Sans Condensed"/>
              <a:sym typeface="Fira Sans Condensed"/>
            </a:endParaRPr>
          </a:p>
          <a:p>
            <a:pPr marL="457200" marR="0" lvl="0" indent="-355600" algn="l" rtl="0">
              <a:lnSpc>
                <a:spcPct val="150000"/>
              </a:lnSpc>
              <a:spcBef>
                <a:spcPts val="0"/>
              </a:spcBef>
              <a:spcAft>
                <a:spcPts val="0"/>
              </a:spcAft>
              <a:buClr>
                <a:schemeClr val="dk1"/>
              </a:buClr>
              <a:buSzPts val="2000"/>
              <a:buFont typeface="Fira Sans Condensed"/>
              <a:buChar char="★"/>
            </a:pPr>
            <a:r>
              <a:rPr lang="en-US" sz="2000" b="1" i="0" u="none" strike="noStrike" cap="none" dirty="0" err="1">
                <a:solidFill>
                  <a:schemeClr val="dk1"/>
                </a:solidFill>
                <a:latin typeface="Fira Sans Condensed"/>
                <a:ea typeface="Fira Sans Condensed"/>
                <a:cs typeface="Fira Sans Condensed"/>
                <a:sym typeface="Fira Sans Condensed"/>
              </a:rPr>
              <a:t>Hướng</a:t>
            </a:r>
            <a:r>
              <a:rPr lang="en-US" sz="2000" b="1" i="0" u="none" strike="noStrike" cap="none" dirty="0">
                <a:solidFill>
                  <a:schemeClr val="dk1"/>
                </a:solidFill>
                <a:latin typeface="Fira Sans Condensed"/>
                <a:ea typeface="Fira Sans Condensed"/>
                <a:cs typeface="Fira Sans Condensed"/>
                <a:sym typeface="Fira Sans Condensed"/>
              </a:rPr>
              <a:t> </a:t>
            </a:r>
            <a:r>
              <a:rPr lang="en-US" sz="2000" b="1" i="0" u="none" strike="noStrike" cap="none" dirty="0" err="1">
                <a:solidFill>
                  <a:schemeClr val="dk1"/>
                </a:solidFill>
                <a:latin typeface="Fira Sans Condensed"/>
                <a:ea typeface="Fira Sans Condensed"/>
                <a:cs typeface="Fira Sans Condensed"/>
                <a:sym typeface="Fira Sans Condensed"/>
              </a:rPr>
              <a:t>phát</a:t>
            </a:r>
            <a:r>
              <a:rPr lang="en-US" sz="2000" b="1" i="0" u="none" strike="noStrike" cap="none" dirty="0">
                <a:solidFill>
                  <a:schemeClr val="dk1"/>
                </a:solidFill>
                <a:latin typeface="Fira Sans Condensed"/>
                <a:ea typeface="Fira Sans Condensed"/>
                <a:cs typeface="Fira Sans Condensed"/>
                <a:sym typeface="Fira Sans Condensed"/>
              </a:rPr>
              <a:t> </a:t>
            </a:r>
            <a:r>
              <a:rPr lang="en-US" sz="2000" b="1" i="0" u="none" strike="noStrike" cap="none" dirty="0" err="1">
                <a:solidFill>
                  <a:schemeClr val="dk1"/>
                </a:solidFill>
                <a:latin typeface="Fira Sans Condensed"/>
                <a:ea typeface="Fira Sans Condensed"/>
                <a:cs typeface="Fira Sans Condensed"/>
                <a:sym typeface="Fira Sans Condensed"/>
              </a:rPr>
              <a:t>triển</a:t>
            </a:r>
            <a:endParaRPr sz="2000" b="1" i="0" u="none" strike="noStrike" cap="none" dirty="0">
              <a:solidFill>
                <a:schemeClr val="dk1"/>
              </a:solidFill>
              <a:latin typeface="Fira Sans Condensed"/>
              <a:ea typeface="Fira Sans Condensed"/>
              <a:cs typeface="Fira Sans Condensed"/>
              <a:sym typeface="Fira Sans Condensed"/>
            </a:endParaRPr>
          </a:p>
          <a:p>
            <a:pPr marL="914400" marR="0" lvl="1" indent="-355600" algn="l" rtl="0">
              <a:lnSpc>
                <a:spcPct val="150000"/>
              </a:lnSpc>
              <a:spcBef>
                <a:spcPts val="0"/>
              </a:spcBef>
              <a:spcAft>
                <a:spcPts val="0"/>
              </a:spcAft>
              <a:buClr>
                <a:schemeClr val="dk1"/>
              </a:buClr>
              <a:buSzPts val="2000"/>
              <a:buFont typeface="Fira Sans Condensed"/>
              <a:buChar char="○"/>
            </a:pPr>
            <a:r>
              <a:rPr lang="vi-VN" sz="2000" dirty="0">
                <a:solidFill>
                  <a:schemeClr val="dk1"/>
                </a:solidFill>
                <a:latin typeface="Fira Sans Condensed"/>
                <a:ea typeface="Fira Sans Condensed"/>
                <a:cs typeface="Fira Sans Condensed"/>
                <a:sym typeface="Fira Sans Condensed"/>
              </a:rPr>
              <a:t>Phát triển giao diện bắt mắt và dễ nhìn hơn </a:t>
            </a:r>
            <a:endParaRPr lang="vi-VN" sz="2000" b="0" i="0" u="none" strike="noStrike" cap="none" dirty="0">
              <a:solidFill>
                <a:schemeClr val="dk1"/>
              </a:solidFill>
              <a:latin typeface="Fira Sans Condensed"/>
              <a:ea typeface="Fira Sans Condensed"/>
              <a:cs typeface="Fira Sans Condensed"/>
              <a:sym typeface="Fira Sans Condensed"/>
            </a:endParaRPr>
          </a:p>
          <a:p>
            <a:pPr marL="914400" marR="0" lvl="1" indent="-355600" algn="l" rtl="0">
              <a:lnSpc>
                <a:spcPct val="150000"/>
              </a:lnSpc>
              <a:spcBef>
                <a:spcPts val="0"/>
              </a:spcBef>
              <a:spcAft>
                <a:spcPts val="0"/>
              </a:spcAft>
              <a:buClr>
                <a:schemeClr val="dk1"/>
              </a:buClr>
              <a:buSzPts val="2000"/>
              <a:buFont typeface="Fira Sans Condensed"/>
              <a:buChar char="○"/>
            </a:pPr>
            <a:r>
              <a:rPr lang="vi-VN" sz="2000" b="0" i="0" u="none" strike="noStrike" cap="none" dirty="0">
                <a:solidFill>
                  <a:schemeClr val="dk1"/>
                </a:solidFill>
                <a:latin typeface="Fira Sans Condensed"/>
                <a:ea typeface="Fira Sans Condensed"/>
                <a:cs typeface="Fira Sans Condensed"/>
                <a:sym typeface="Fira Sans Condensed"/>
              </a:rPr>
              <a:t>Có thể tự động tính quãng đường rồi đưa ra phí </a:t>
            </a:r>
            <a:r>
              <a:rPr lang="vi-VN" sz="2000" b="0" i="0" u="none" strike="noStrike" cap="none" dirty="0" err="1">
                <a:solidFill>
                  <a:schemeClr val="dk1"/>
                </a:solidFill>
                <a:latin typeface="Fira Sans Condensed"/>
                <a:ea typeface="Fira Sans Condensed"/>
                <a:cs typeface="Fira Sans Condensed"/>
                <a:sym typeface="Fira Sans Condensed"/>
              </a:rPr>
              <a:t>ship</a:t>
            </a:r>
            <a:endParaRPr lang="vi-VN" sz="1800" dirty="0">
              <a:latin typeface="Fira Sans Condensed"/>
              <a:ea typeface="Fira Sans Condensed"/>
              <a:cs typeface="Fira Sans Condensed"/>
              <a:sym typeface="Fira Sans Condensed"/>
            </a:endParaRPr>
          </a:p>
          <a:p>
            <a:pPr marL="914400" marR="0" lvl="1" indent="-355600" algn="l" rtl="0">
              <a:lnSpc>
                <a:spcPct val="150000"/>
              </a:lnSpc>
              <a:spcBef>
                <a:spcPts val="0"/>
              </a:spcBef>
              <a:spcAft>
                <a:spcPts val="0"/>
              </a:spcAft>
              <a:buClr>
                <a:schemeClr val="dk1"/>
              </a:buClr>
              <a:buSzPts val="2000"/>
              <a:buFont typeface="Fira Sans Condensed"/>
              <a:buChar char="○"/>
            </a:pPr>
            <a:r>
              <a:rPr lang="vi-VN" sz="2000" dirty="0">
                <a:solidFill>
                  <a:schemeClr val="dk1"/>
                </a:solidFill>
                <a:latin typeface="Fira Sans Condensed"/>
                <a:ea typeface="Fira Sans Condensed"/>
                <a:cs typeface="Fira Sans Condensed"/>
                <a:sym typeface="Fira Sans Condensed"/>
              </a:rPr>
              <a:t>Hỗ trợ nhiều loại thanh toán hơn nữa</a:t>
            </a:r>
            <a:endParaRPr lang="vi-VN" sz="2400" b="0" i="0" u="none" strike="noStrike" cap="none" dirty="0">
              <a:solidFill>
                <a:schemeClr val="dk1"/>
              </a:solidFill>
              <a:latin typeface="Fira Sans Condensed"/>
              <a:ea typeface="Fira Sans Condensed"/>
              <a:cs typeface="Fira Sans Condensed"/>
              <a:sym typeface="Fira Sans Condensed"/>
            </a:endParaRPr>
          </a:p>
        </p:txBody>
      </p:sp>
      <p:sp>
        <p:nvSpPr>
          <p:cNvPr id="485" name="Google Shape;485;p25"/>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25</a:t>
            </a:r>
            <a:endParaRPr sz="1900"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6" descr="pp1.jpg"/>
          <p:cNvPicPr preferRelativeResize="0"/>
          <p:nvPr/>
        </p:nvPicPr>
        <p:blipFill rotWithShape="1">
          <a:blip r:embed="rId3">
            <a:alphaModFix/>
          </a:blip>
          <a:srcRect t="45554"/>
          <a:stretch/>
        </p:blipFill>
        <p:spPr>
          <a:xfrm>
            <a:off x="896" y="4114800"/>
            <a:ext cx="9142207" cy="2743199"/>
          </a:xfrm>
          <a:prstGeom prst="rect">
            <a:avLst/>
          </a:prstGeom>
          <a:noFill/>
          <a:ln>
            <a:noFill/>
          </a:ln>
        </p:spPr>
      </p:pic>
      <p:sp>
        <p:nvSpPr>
          <p:cNvPr id="491" name="Google Shape;491;p26"/>
          <p:cNvSpPr txBox="1">
            <a:spLocks noGrp="1"/>
          </p:cNvSpPr>
          <p:nvPr>
            <p:ph type="ctrTitle"/>
          </p:nvPr>
        </p:nvSpPr>
        <p:spPr>
          <a:xfrm>
            <a:off x="690515" y="1478211"/>
            <a:ext cx="7763100" cy="228600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rgbClr val="C00000"/>
              </a:buClr>
              <a:buSzPts val="4000"/>
              <a:buFont typeface="Open Sans"/>
              <a:buNone/>
            </a:pPr>
            <a:r>
              <a:rPr lang="en-US" sz="4000" dirty="0">
                <a:solidFill>
                  <a:srgbClr val="000000"/>
                </a:solidFill>
                <a:latin typeface="Lobster"/>
                <a:ea typeface="Lobster"/>
                <a:cs typeface="Lobster"/>
                <a:sym typeface="Lobster"/>
              </a:rPr>
              <a:t>Em </a:t>
            </a:r>
            <a:r>
              <a:rPr lang="en-US" sz="4000" dirty="0" err="1">
                <a:solidFill>
                  <a:srgbClr val="000000"/>
                </a:solidFill>
                <a:latin typeface="Lobster"/>
                <a:ea typeface="Lobster"/>
                <a:cs typeface="Lobster"/>
                <a:sym typeface="Lobster"/>
              </a:rPr>
              <a:t>xin</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chân</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thành</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cảm</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ơn</a:t>
            </a:r>
            <a:br>
              <a:rPr lang="en-US" sz="4000" dirty="0">
                <a:solidFill>
                  <a:srgbClr val="000000"/>
                </a:solidFill>
                <a:latin typeface="Lobster"/>
                <a:ea typeface="Lobster"/>
                <a:cs typeface="Lobster"/>
                <a:sym typeface="Lobster"/>
              </a:rPr>
            </a:br>
            <a:r>
              <a:rPr lang="en-US" sz="4000" dirty="0" err="1">
                <a:solidFill>
                  <a:srgbClr val="000000"/>
                </a:solidFill>
                <a:latin typeface="Lobster"/>
                <a:ea typeface="Lobster"/>
                <a:cs typeface="Lobster"/>
                <a:sym typeface="Lobster"/>
              </a:rPr>
              <a:t>các</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thầy</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cô</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và</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các</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bạn</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đã</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lắng</a:t>
            </a:r>
            <a:r>
              <a:rPr lang="en-US" sz="4000" dirty="0">
                <a:solidFill>
                  <a:srgbClr val="000000"/>
                </a:solidFill>
                <a:latin typeface="Lobster"/>
                <a:ea typeface="Lobster"/>
                <a:cs typeface="Lobster"/>
                <a:sym typeface="Lobster"/>
              </a:rPr>
              <a:t> </a:t>
            </a:r>
            <a:r>
              <a:rPr lang="en-US" sz="4000" dirty="0" err="1">
                <a:solidFill>
                  <a:srgbClr val="000000"/>
                </a:solidFill>
                <a:latin typeface="Lobster"/>
                <a:ea typeface="Lobster"/>
                <a:cs typeface="Lobster"/>
                <a:sym typeface="Lobster"/>
              </a:rPr>
              <a:t>nghe</a:t>
            </a:r>
            <a:endParaRPr sz="4000" dirty="0">
              <a:solidFill>
                <a:srgbClr val="000000"/>
              </a:solidFill>
              <a:latin typeface="Lobster"/>
              <a:ea typeface="Lobster"/>
              <a:cs typeface="Lobster"/>
              <a:sym typeface="Lobste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Đặt vấn đề</a:t>
            </a:r>
            <a:endParaRPr dirty="0"/>
          </a:p>
        </p:txBody>
      </p:sp>
      <p:sp>
        <p:nvSpPr>
          <p:cNvPr id="209" name="Google Shape;209;p4"/>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4</a:t>
            </a:r>
            <a:endParaRPr sz="1900" b="0" i="0" u="none" strike="noStrike" cap="none">
              <a:solidFill>
                <a:srgbClr val="000000"/>
              </a:solidFill>
              <a:latin typeface="Calibri"/>
              <a:ea typeface="Calibri"/>
              <a:cs typeface="Calibri"/>
              <a:sym typeface="Calibri"/>
            </a:endParaRPr>
          </a:p>
        </p:txBody>
      </p:sp>
      <p:grpSp>
        <p:nvGrpSpPr>
          <p:cNvPr id="210" name="Google Shape;210;p4"/>
          <p:cNvGrpSpPr/>
          <p:nvPr/>
        </p:nvGrpSpPr>
        <p:grpSpPr>
          <a:xfrm>
            <a:off x="488950" y="6041856"/>
            <a:ext cx="6239415" cy="532625"/>
            <a:chOff x="495200" y="5803762"/>
            <a:chExt cx="6239415" cy="532625"/>
          </a:xfrm>
        </p:grpSpPr>
        <p:sp>
          <p:nvSpPr>
            <p:cNvPr id="211" name="Google Shape;211;p4"/>
            <p:cNvSpPr txBox="1"/>
            <p:nvPr/>
          </p:nvSpPr>
          <p:spPr>
            <a:xfrm>
              <a:off x="1200447" y="5803762"/>
              <a:ext cx="5534168" cy="44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vi-VN" sz="2400" b="1" dirty="0" err="1">
                  <a:latin typeface="Fira Sans Condensed"/>
                  <a:ea typeface="Fira Sans Condensed"/>
                  <a:cs typeface="Fira Sans Condensed"/>
                  <a:sym typeface="Fira Sans Condensed"/>
                </a:rPr>
                <a:t>Website</a:t>
              </a:r>
              <a:r>
                <a:rPr lang="vi-VN" sz="2400" b="1" dirty="0">
                  <a:latin typeface="Fira Sans Condensed"/>
                  <a:ea typeface="Fira Sans Condensed"/>
                  <a:cs typeface="Fira Sans Condensed"/>
                  <a:sym typeface="Fira Sans Condensed"/>
                </a:rPr>
                <a:t> hỗ trợ kinh doanh thời trang</a:t>
              </a:r>
              <a:endParaRPr sz="2400" b="1" i="0" u="none" strike="noStrike" cap="none" dirty="0">
                <a:solidFill>
                  <a:srgbClr val="000000"/>
                </a:solidFill>
                <a:latin typeface="Fira Sans Condensed"/>
                <a:ea typeface="Fira Sans Condensed"/>
                <a:cs typeface="Fira Sans Condensed"/>
                <a:sym typeface="Fira Sans Condensed"/>
              </a:endParaRPr>
            </a:p>
          </p:txBody>
        </p:sp>
        <p:sp>
          <p:nvSpPr>
            <p:cNvPr id="212" name="Google Shape;212;p4"/>
            <p:cNvSpPr/>
            <p:nvPr/>
          </p:nvSpPr>
          <p:spPr>
            <a:xfrm>
              <a:off x="495200" y="5818887"/>
              <a:ext cx="512400" cy="517500"/>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grpSp>
      <p:grpSp>
        <p:nvGrpSpPr>
          <p:cNvPr id="213" name="Google Shape;213;p4"/>
          <p:cNvGrpSpPr/>
          <p:nvPr/>
        </p:nvGrpSpPr>
        <p:grpSpPr>
          <a:xfrm>
            <a:off x="1251135" y="1433672"/>
            <a:ext cx="6742993" cy="4338924"/>
            <a:chOff x="1200447" y="1186476"/>
            <a:chExt cx="6742993" cy="4338924"/>
          </a:xfrm>
        </p:grpSpPr>
        <p:pic>
          <p:nvPicPr>
            <p:cNvPr id="214" name="Google Shape;214;p4" descr="TÁC ĐỘNG CỦA CÁCH MẠNG CÔNG NGHIỆP 4.0 LÊN THỊ TRƯỜNG TÀI CHÍNH VIỆT NAM -  Lendbiz"/>
            <p:cNvPicPr preferRelativeResize="0"/>
            <p:nvPr/>
          </p:nvPicPr>
          <p:blipFill rotWithShape="1">
            <a:blip r:embed="rId3">
              <a:alphaModFix/>
            </a:blip>
            <a:srcRect/>
            <a:stretch/>
          </p:blipFill>
          <p:spPr>
            <a:xfrm>
              <a:off x="1200447" y="1186476"/>
              <a:ext cx="3144600" cy="19641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15" name="Google Shape;215;p4"/>
            <p:cNvPicPr preferRelativeResize="0"/>
            <p:nvPr/>
          </p:nvPicPr>
          <p:blipFill>
            <a:blip r:embed="rId4"/>
            <a:srcRect t="3256" b="3256"/>
            <a:stretch/>
          </p:blipFill>
          <p:spPr>
            <a:xfrm>
              <a:off x="4798840" y="1190803"/>
              <a:ext cx="3144600" cy="19599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16" name="Google Shape;216;p4"/>
            <p:cNvPicPr preferRelativeResize="0"/>
            <p:nvPr/>
          </p:nvPicPr>
          <p:blipFill>
            <a:blip r:embed="rId5"/>
            <a:srcRect t="1111" b="1111"/>
            <a:stretch/>
          </p:blipFill>
          <p:spPr>
            <a:xfrm>
              <a:off x="1200447" y="3429000"/>
              <a:ext cx="3144600" cy="20964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17" name="Google Shape;217;p4"/>
            <p:cNvPicPr preferRelativeResize="0"/>
            <p:nvPr/>
          </p:nvPicPr>
          <p:blipFill rotWithShape="1">
            <a:blip r:embed="rId6"/>
            <a:srcRect l="872" t="-2106" r="872" b="-2106"/>
            <a:stretch/>
          </p:blipFill>
          <p:spPr>
            <a:xfrm>
              <a:off x="4798837" y="3428999"/>
              <a:ext cx="3144600" cy="2096400"/>
            </a:xfrm>
            <a:prstGeom prst="roundRect">
              <a:avLst>
                <a:gd name="adj" fmla="val 16667"/>
              </a:avLst>
            </a:prstGeom>
            <a:noFill/>
            <a:ln>
              <a:noFill/>
            </a:ln>
            <a:effectLst>
              <a:outerShdw blurRad="76200" dist="38100" dir="7800000" algn="tl" rotWithShape="0">
                <a:srgbClr val="000000">
                  <a:alpha val="40000"/>
                </a:srgbClr>
              </a:outerShdw>
            </a:effectLst>
          </p:spPr>
        </p:pic>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5"/>
          <p:cNvSpPr txBox="1">
            <a:spLocks noGrp="1"/>
          </p:cNvSpPr>
          <p:nvPr>
            <p:ph type="title"/>
          </p:nvPr>
        </p:nvSpPr>
        <p:spPr>
          <a:xfrm>
            <a:off x="488950" y="-87325"/>
            <a:ext cx="8026500" cy="89254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Đặt vấn đề</a:t>
            </a:r>
            <a:endParaRPr dirty="0"/>
          </a:p>
        </p:txBody>
      </p:sp>
      <p:sp>
        <p:nvSpPr>
          <p:cNvPr id="223" name="Google Shape;223;p5"/>
          <p:cNvSpPr txBox="1"/>
          <p:nvPr/>
        </p:nvSpPr>
        <p:spPr>
          <a:xfrm>
            <a:off x="650200" y="1309500"/>
            <a:ext cx="77040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000" b="1" i="0" u="none" strike="noStrike" cap="none" dirty="0" err="1">
                <a:solidFill>
                  <a:srgbClr val="000000"/>
                </a:solidFill>
                <a:latin typeface="Fira Sans Condensed"/>
                <a:ea typeface="Fira Sans Condensed"/>
                <a:cs typeface="Fira Sans Condensed"/>
                <a:sym typeface="Fira Sans Condensed"/>
              </a:rPr>
              <a:t>Mục</a:t>
            </a:r>
            <a:r>
              <a:rPr lang="en-US" sz="3000" b="1" i="0" u="none" strike="noStrike" cap="none" dirty="0">
                <a:solidFill>
                  <a:srgbClr val="000000"/>
                </a:solidFill>
                <a:latin typeface="Fira Sans Condensed"/>
                <a:ea typeface="Fira Sans Condensed"/>
                <a:cs typeface="Fira Sans Condensed"/>
                <a:sym typeface="Fira Sans Condensed"/>
              </a:rPr>
              <a:t> </a:t>
            </a:r>
            <a:r>
              <a:rPr lang="en-US" sz="3000" b="1" i="0" u="none" strike="noStrike" cap="none" dirty="0" err="1">
                <a:solidFill>
                  <a:srgbClr val="000000"/>
                </a:solidFill>
                <a:latin typeface="Fira Sans Condensed"/>
                <a:ea typeface="Fira Sans Condensed"/>
                <a:cs typeface="Fira Sans Condensed"/>
                <a:sym typeface="Fira Sans Condensed"/>
              </a:rPr>
              <a:t>tiêu</a:t>
            </a:r>
            <a:r>
              <a:rPr lang="en-US" sz="3000" b="1" i="0" u="none" strike="noStrike" cap="none" dirty="0">
                <a:solidFill>
                  <a:srgbClr val="000000"/>
                </a:solidFill>
                <a:latin typeface="Fira Sans Condensed"/>
                <a:ea typeface="Fira Sans Condensed"/>
                <a:cs typeface="Fira Sans Condensed"/>
                <a:sym typeface="Fira Sans Condensed"/>
              </a:rPr>
              <a:t> </a:t>
            </a:r>
            <a:r>
              <a:rPr lang="en-US" sz="3000" b="1" i="0" u="none" strike="noStrike" cap="none" dirty="0" err="1">
                <a:solidFill>
                  <a:srgbClr val="000000"/>
                </a:solidFill>
                <a:latin typeface="Fira Sans Condensed"/>
                <a:ea typeface="Fira Sans Condensed"/>
                <a:cs typeface="Fira Sans Condensed"/>
                <a:sym typeface="Fira Sans Condensed"/>
              </a:rPr>
              <a:t>đề</a:t>
            </a:r>
            <a:r>
              <a:rPr lang="en-US" sz="3000" b="1" i="0" u="none" strike="noStrike" cap="none" dirty="0">
                <a:solidFill>
                  <a:srgbClr val="000000"/>
                </a:solidFill>
                <a:latin typeface="Fira Sans Condensed"/>
                <a:ea typeface="Fira Sans Condensed"/>
                <a:cs typeface="Fira Sans Condensed"/>
                <a:sym typeface="Fira Sans Condensed"/>
              </a:rPr>
              <a:t> </a:t>
            </a:r>
            <a:r>
              <a:rPr lang="en-US" sz="3000" b="1" i="0" u="none" strike="noStrike" cap="none" dirty="0" err="1">
                <a:solidFill>
                  <a:srgbClr val="000000"/>
                </a:solidFill>
                <a:latin typeface="Fira Sans Condensed"/>
                <a:ea typeface="Fira Sans Condensed"/>
                <a:cs typeface="Fira Sans Condensed"/>
                <a:sym typeface="Fira Sans Condensed"/>
              </a:rPr>
              <a:t>tài</a:t>
            </a:r>
            <a:endParaRPr sz="3000" b="1" i="0" u="none" strike="noStrike" cap="none" dirty="0">
              <a:solidFill>
                <a:srgbClr val="000000"/>
              </a:solidFill>
              <a:latin typeface="Fira Sans Condensed"/>
              <a:ea typeface="Fira Sans Condensed"/>
              <a:cs typeface="Fira Sans Condensed"/>
              <a:sym typeface="Fira Sans Condensed"/>
            </a:endParaRPr>
          </a:p>
        </p:txBody>
      </p:sp>
      <p:sp>
        <p:nvSpPr>
          <p:cNvPr id="224" name="Google Shape;224;p5"/>
          <p:cNvSpPr txBox="1"/>
          <p:nvPr/>
        </p:nvSpPr>
        <p:spPr>
          <a:xfrm flipH="1">
            <a:off x="1507350" y="1882200"/>
            <a:ext cx="7369500" cy="3768600"/>
          </a:xfrm>
          <a:prstGeom prst="rect">
            <a:avLst/>
          </a:prstGeom>
          <a:noFill/>
          <a:ln>
            <a:noFill/>
          </a:ln>
        </p:spPr>
        <p:txBody>
          <a:bodyPr spcFirstLastPara="1" wrap="square" lIns="91425" tIns="274300" rIns="91425" bIns="91425" anchor="ctr" anchorCtr="0">
            <a:noAutofit/>
          </a:bodyPr>
          <a:lstStyle/>
          <a:p>
            <a:pPr marL="0" marR="0" lvl="0" indent="0" algn="just" rtl="0">
              <a:lnSpc>
                <a:spcPct val="115000"/>
              </a:lnSpc>
              <a:spcBef>
                <a:spcPts val="0"/>
              </a:spcBef>
              <a:spcAft>
                <a:spcPts val="0"/>
              </a:spcAft>
              <a:buClr>
                <a:srgbClr val="000000"/>
              </a:buClr>
              <a:buSzPts val="2000"/>
              <a:buFont typeface="Arial"/>
              <a:buNone/>
            </a:pPr>
            <a:r>
              <a:rPr lang="en-US" sz="2000" b="0" i="0" u="none" strike="noStrike" cap="none" dirty="0" err="1">
                <a:solidFill>
                  <a:srgbClr val="000000"/>
                </a:solidFill>
                <a:latin typeface="Fira Sans Condensed"/>
                <a:ea typeface="Fira Sans Condensed"/>
                <a:cs typeface="Fira Sans Condensed"/>
                <a:sym typeface="Fira Sans Condensed"/>
              </a:rPr>
              <a:t>Thiết</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kế</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và</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xây</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dựng</a:t>
            </a:r>
            <a:r>
              <a:rPr lang="en-US"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a:solidFill>
                  <a:srgbClr val="000000"/>
                </a:solidFill>
                <a:latin typeface="Fira Sans Condensed"/>
                <a:ea typeface="Fira Sans Condensed"/>
                <a:cs typeface="Fira Sans Condensed"/>
                <a:sym typeface="Fira Sans Condensed"/>
              </a:rPr>
              <a:t>một </a:t>
            </a:r>
            <a:r>
              <a:rPr lang="vi-VN" sz="2000" b="0" i="0" u="none" strike="noStrike" cap="none" dirty="0" err="1">
                <a:solidFill>
                  <a:srgbClr val="000000"/>
                </a:solidFill>
                <a:latin typeface="Fira Sans Condensed"/>
                <a:ea typeface="Fira Sans Condensed"/>
                <a:cs typeface="Fira Sans Condensed"/>
                <a:sym typeface="Fira Sans Condensed"/>
              </a:rPr>
              <a:t>website</a:t>
            </a:r>
            <a:r>
              <a:rPr lang="vi-VN" sz="2000" b="0" i="0" u="none" strike="noStrike" cap="none" dirty="0">
                <a:solidFill>
                  <a:srgbClr val="000000"/>
                </a:solidFill>
                <a:latin typeface="Fira Sans Condensed"/>
                <a:ea typeface="Fira Sans Condensed"/>
                <a:cs typeface="Fira Sans Condensed"/>
                <a:sym typeface="Fira Sans Condensed"/>
              </a:rPr>
              <a:t> hỗ trợ kinh doanh thời trang </a:t>
            </a:r>
            <a:r>
              <a:rPr lang="en-US" sz="2000" b="0" i="0" u="none" strike="noStrike" cap="none" dirty="0">
                <a:solidFill>
                  <a:srgbClr val="000000"/>
                </a:solidFill>
                <a:latin typeface="Fira Sans Condensed"/>
                <a:ea typeface="Fira Sans Condensed"/>
                <a:cs typeface="Fira Sans Condensed"/>
                <a:sym typeface="Fira Sans Condensed"/>
              </a:rPr>
              <a:t>. </a:t>
            </a:r>
            <a:endParaRPr sz="2000" b="0" i="0" u="none" strike="noStrike" cap="none" dirty="0">
              <a:solidFill>
                <a:srgbClr val="000000"/>
              </a:solidFill>
              <a:latin typeface="Fira Sans Condensed"/>
              <a:ea typeface="Fira Sans Condensed"/>
              <a:cs typeface="Fira Sans Condensed"/>
              <a:sym typeface="Fira Sans Condensed"/>
            </a:endParaRPr>
          </a:p>
          <a:p>
            <a:pPr marL="0" marR="0" lvl="0" indent="0" algn="just" rtl="0">
              <a:lnSpc>
                <a:spcPct val="115000"/>
              </a:lnSpc>
              <a:spcBef>
                <a:spcPts val="1600"/>
              </a:spcBef>
              <a:spcAft>
                <a:spcPts val="0"/>
              </a:spcAft>
              <a:buClr>
                <a:srgbClr val="000000"/>
              </a:buClr>
              <a:buSzPts val="2000"/>
              <a:buFont typeface="Arial"/>
              <a:buNone/>
            </a:pPr>
            <a:r>
              <a:rPr lang="en-US" sz="2000" b="0" i="0" u="none" strike="noStrike" cap="none" dirty="0" err="1">
                <a:solidFill>
                  <a:srgbClr val="000000"/>
                </a:solidFill>
                <a:latin typeface="Fira Sans Condensed"/>
                <a:ea typeface="Fira Sans Condensed"/>
                <a:cs typeface="Fira Sans Condensed"/>
                <a:sym typeface="Fira Sans Condensed"/>
              </a:rPr>
              <a:t>Các</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tính</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năng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nổi</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bật</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cần</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có</a:t>
            </a:r>
            <a:r>
              <a:rPr lang="en-US" sz="2000" b="0" i="0" u="none" strike="noStrike" cap="none" dirty="0">
                <a:solidFill>
                  <a:srgbClr val="000000"/>
                </a:solidFill>
                <a:latin typeface="Fira Sans Condensed"/>
                <a:ea typeface="Fira Sans Condensed"/>
                <a:cs typeface="Fira Sans Condensed"/>
                <a:sym typeface="Fira Sans Condensed"/>
              </a:rPr>
              <a:t>: </a:t>
            </a:r>
            <a:endParaRPr sz="2000" b="0" i="0" u="none" strike="noStrike" cap="none" dirty="0">
              <a:solidFill>
                <a:srgbClr val="000000"/>
              </a:solidFill>
              <a:latin typeface="Fira Sans Condensed"/>
              <a:ea typeface="Fira Sans Condensed"/>
              <a:cs typeface="Fira Sans Condensed"/>
              <a:sym typeface="Fira Sans Condensed"/>
            </a:endParaRPr>
          </a:p>
          <a:p>
            <a:pPr marL="457200" marR="0" lvl="0" indent="-355600" algn="just" rtl="0">
              <a:lnSpc>
                <a:spcPct val="150000"/>
              </a:lnSpc>
              <a:spcBef>
                <a:spcPts val="0"/>
              </a:spcBef>
              <a:spcAft>
                <a:spcPts val="0"/>
              </a:spcAft>
              <a:buClr>
                <a:srgbClr val="000000"/>
              </a:buClr>
              <a:buSzPts val="2000"/>
              <a:buFont typeface="Fira Sans Condensed"/>
              <a:buChar char="❖"/>
            </a:pPr>
            <a:r>
              <a:rPr lang="vi-VN" sz="2000" dirty="0">
                <a:latin typeface="Fira Sans Condensed"/>
                <a:ea typeface="Fira Sans Condensed"/>
                <a:cs typeface="Fira Sans Condensed"/>
                <a:sym typeface="Fira Sans Condensed"/>
              </a:rPr>
              <a:t>Khách hàng tìm kiếm sản phẩm -&gt; thêm vào giỏ hàng -&gt; đặt hàng -&gt; thanh toán</a:t>
            </a:r>
          </a:p>
          <a:p>
            <a:pPr marL="457200" marR="0" lvl="0" indent="-355600" algn="just" rtl="0">
              <a:lnSpc>
                <a:spcPct val="150000"/>
              </a:lnSpc>
              <a:spcBef>
                <a:spcPts val="0"/>
              </a:spcBef>
              <a:spcAft>
                <a:spcPts val="0"/>
              </a:spcAft>
              <a:buClr>
                <a:srgbClr val="000000"/>
              </a:buClr>
              <a:buSzPts val="2000"/>
              <a:buFont typeface="Fira Sans Condensed"/>
              <a:buChar char="❖"/>
            </a:pPr>
            <a:r>
              <a:rPr lang="vi-VN" sz="2000" dirty="0">
                <a:latin typeface="Fira Sans Condensed"/>
                <a:ea typeface="Fira Sans Condensed"/>
                <a:cs typeface="Fira Sans Condensed"/>
                <a:sym typeface="Fira Sans Condensed"/>
              </a:rPr>
              <a:t>Quản lý sản phẩm, hàng tồn kho, đơn hàng đã đặt, nhà cung cấp của cửa hàng  </a:t>
            </a:r>
            <a:r>
              <a:rPr lang="en-US" sz="2000" b="0" i="0" u="none" strike="noStrike" cap="none" dirty="0">
                <a:solidFill>
                  <a:srgbClr val="000000"/>
                </a:solidFill>
                <a:latin typeface="Fira Sans Condensed"/>
                <a:ea typeface="Fira Sans Condensed"/>
                <a:cs typeface="Fira Sans Condensed"/>
                <a:sym typeface="Fira Sans Condensed"/>
              </a:rPr>
              <a:t> </a:t>
            </a:r>
            <a:endParaRPr lang="vi-VN" sz="2000" b="0" i="0" u="none" strike="noStrike" cap="none" dirty="0">
              <a:solidFill>
                <a:srgbClr val="000000"/>
              </a:solidFill>
              <a:latin typeface="Fira Sans Condensed"/>
              <a:ea typeface="Fira Sans Condensed"/>
              <a:cs typeface="Fira Sans Condensed"/>
              <a:sym typeface="Fira Sans Condensed"/>
            </a:endParaRPr>
          </a:p>
          <a:p>
            <a:pPr marL="457200" marR="0" lvl="0" indent="-355600" algn="just" rtl="0">
              <a:lnSpc>
                <a:spcPct val="150000"/>
              </a:lnSpc>
              <a:spcBef>
                <a:spcPts val="0"/>
              </a:spcBef>
              <a:spcAft>
                <a:spcPts val="0"/>
              </a:spcAft>
              <a:buClr>
                <a:srgbClr val="000000"/>
              </a:buClr>
              <a:buSzPts val="2000"/>
              <a:buFont typeface="Fira Sans Condensed"/>
              <a:buChar char="❖"/>
            </a:pPr>
            <a:r>
              <a:rPr lang="vi-VN" sz="2000" dirty="0">
                <a:latin typeface="Fira Sans Condensed"/>
                <a:sym typeface="Fira Sans Condensed"/>
              </a:rPr>
              <a:t>Gợi ý các sản phẩm có đánh giá cao </a:t>
            </a:r>
            <a:endParaRPr dirty="0"/>
          </a:p>
          <a:p>
            <a:pPr marL="457200" marR="0" lvl="0" indent="-355600" algn="just" rtl="0">
              <a:lnSpc>
                <a:spcPct val="150000"/>
              </a:lnSpc>
              <a:spcBef>
                <a:spcPts val="0"/>
              </a:spcBef>
              <a:spcAft>
                <a:spcPts val="0"/>
              </a:spcAft>
              <a:buClr>
                <a:srgbClr val="000000"/>
              </a:buClr>
              <a:buSzPts val="2000"/>
              <a:buFont typeface="Fira Sans Condensed"/>
              <a:buChar char="❖"/>
            </a:pPr>
            <a:r>
              <a:rPr lang="vi-VN" sz="2000" b="0" i="0" u="none" strike="noStrike" cap="none" dirty="0">
                <a:solidFill>
                  <a:srgbClr val="000000"/>
                </a:solidFill>
                <a:latin typeface="Fira Sans Condensed"/>
                <a:ea typeface="Fira Sans Condensed"/>
                <a:cs typeface="Fira Sans Condensed"/>
                <a:sym typeface="Fira Sans Condensed"/>
              </a:rPr>
              <a:t>Quản lý và sử dụng địa chỉ, mã giảm giá</a:t>
            </a:r>
            <a:endParaRPr sz="2000" b="0" i="0" u="none" strike="noStrike" cap="none" dirty="0">
              <a:solidFill>
                <a:srgbClr val="000000"/>
              </a:solidFill>
              <a:latin typeface="Fira Sans Condensed"/>
              <a:ea typeface="Fira Sans Condensed"/>
              <a:cs typeface="Fira Sans Condensed"/>
              <a:sym typeface="Fira Sans Condensed"/>
            </a:endParaRPr>
          </a:p>
        </p:txBody>
      </p:sp>
      <p:cxnSp>
        <p:nvCxnSpPr>
          <p:cNvPr id="225" name="Google Shape;225;p5"/>
          <p:cNvCxnSpPr/>
          <p:nvPr/>
        </p:nvCxnSpPr>
        <p:spPr>
          <a:xfrm>
            <a:off x="1329000" y="2292439"/>
            <a:ext cx="0" cy="3078051"/>
          </a:xfrm>
          <a:prstGeom prst="straightConnector1">
            <a:avLst/>
          </a:prstGeom>
          <a:noFill/>
          <a:ln w="19050" cap="flat" cmpd="sng">
            <a:solidFill>
              <a:schemeClr val="dk1"/>
            </a:solidFill>
            <a:prstDash val="solid"/>
            <a:round/>
            <a:headEnd type="oval" w="med" len="med"/>
            <a:tailEnd type="oval" w="med" len="med"/>
          </a:ln>
        </p:spPr>
      </p:cxnSp>
      <p:sp>
        <p:nvSpPr>
          <p:cNvPr id="226" name="Google Shape;226;p5"/>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5</a:t>
            </a:r>
            <a:endParaRPr sz="1900" b="0" i="0" u="none" strike="noStrike" cap="none">
              <a:solidFill>
                <a:srgbClr val="000000"/>
              </a:solidFill>
              <a:latin typeface="Calibri"/>
              <a:ea typeface="Calibri"/>
              <a:cs typeface="Calibri"/>
              <a:sym typeface="Calibri"/>
            </a:endParaRPr>
          </a:p>
        </p:txBody>
      </p:sp>
      <p:sp>
        <p:nvSpPr>
          <p:cNvPr id="227" name="Google Shape;227;p5"/>
          <p:cNvSpPr/>
          <p:nvPr/>
        </p:nvSpPr>
        <p:spPr>
          <a:xfrm>
            <a:off x="471391" y="3572714"/>
            <a:ext cx="512290" cy="517500"/>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p:nvPr/>
        </p:nvSpPr>
        <p:spPr>
          <a:xfrm>
            <a:off x="629650" y="1563575"/>
            <a:ext cx="3524400" cy="626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Fira Sans Condensed"/>
                <a:ea typeface="Fira Sans Condensed"/>
                <a:cs typeface="Fira Sans Condensed"/>
                <a:sym typeface="Fira Sans Condensed"/>
              </a:rPr>
              <a:t>Vấn đề cần giải quyết</a:t>
            </a:r>
            <a:endParaRPr sz="2400" b="1" i="0" u="none" strike="noStrike" cap="none">
              <a:solidFill>
                <a:srgbClr val="000000"/>
              </a:solidFill>
              <a:latin typeface="Fira Sans Condensed"/>
              <a:ea typeface="Fira Sans Condensed"/>
              <a:cs typeface="Fira Sans Condensed"/>
              <a:sym typeface="Fira Sans Condensed"/>
            </a:endParaRPr>
          </a:p>
        </p:txBody>
      </p:sp>
      <p:cxnSp>
        <p:nvCxnSpPr>
          <p:cNvPr id="233" name="Google Shape;233;p6"/>
          <p:cNvCxnSpPr/>
          <p:nvPr/>
        </p:nvCxnSpPr>
        <p:spPr>
          <a:xfrm>
            <a:off x="4473050" y="1563575"/>
            <a:ext cx="23875" cy="4905805"/>
          </a:xfrm>
          <a:prstGeom prst="straightConnector1">
            <a:avLst/>
          </a:prstGeom>
          <a:noFill/>
          <a:ln w="19050" cap="flat" cmpd="sng">
            <a:solidFill>
              <a:srgbClr val="000000"/>
            </a:solidFill>
            <a:prstDash val="solid"/>
            <a:round/>
            <a:headEnd type="oval" w="med" len="med"/>
            <a:tailEnd type="oval" w="med" len="med"/>
          </a:ln>
        </p:spPr>
      </p:cxnSp>
      <p:sp>
        <p:nvSpPr>
          <p:cNvPr id="234" name="Google Shape;234;p6"/>
          <p:cNvSpPr txBox="1"/>
          <p:nvPr/>
        </p:nvSpPr>
        <p:spPr>
          <a:xfrm>
            <a:off x="-11550" y="2910641"/>
            <a:ext cx="4325100" cy="1181851"/>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Thực hiện bảo mật bằng cách </a:t>
            </a:r>
          </a:p>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xác thực </a:t>
            </a:r>
            <a:r>
              <a:rPr lang="vi-VN" sz="2000" b="0" i="0" u="none" strike="noStrike" cap="none" dirty="0" err="1">
                <a:solidFill>
                  <a:srgbClr val="000000"/>
                </a:solidFill>
                <a:latin typeface="Fira Sans Condensed"/>
                <a:ea typeface="Fira Sans Condensed"/>
                <a:cs typeface="Fira Sans Condensed"/>
                <a:sym typeface="Fira Sans Condensed"/>
              </a:rPr>
              <a:t>sms</a:t>
            </a:r>
            <a:r>
              <a:rPr lang="vi-VN" sz="2000" b="0" i="0" u="none" strike="noStrike" cap="none" dirty="0">
                <a:solidFill>
                  <a:srgbClr val="000000"/>
                </a:solidFill>
                <a:latin typeface="Fira Sans Condensed"/>
                <a:ea typeface="Fira Sans Condensed"/>
                <a:cs typeface="Fira Sans Condensed"/>
                <a:sym typeface="Fira Sans Condensed"/>
              </a:rPr>
              <a:t>, </a:t>
            </a:r>
            <a:endParaRPr lang="vi-VN" sz="2000" dirty="0">
              <a:latin typeface="Fira Sans Condensed"/>
              <a:ea typeface="Fira Sans Condensed"/>
              <a:cs typeface="Fira Sans Condensed"/>
              <a:sym typeface="Fira Sans Condensed"/>
            </a:endParaRPr>
          </a:p>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đăng nhập bằng </a:t>
            </a:r>
            <a:r>
              <a:rPr lang="vi-VN" sz="2000" b="0" i="0" u="none" strike="noStrike" cap="none" dirty="0" err="1">
                <a:solidFill>
                  <a:srgbClr val="000000"/>
                </a:solidFill>
                <a:latin typeface="Fira Sans Condensed"/>
                <a:ea typeface="Fira Sans Condensed"/>
                <a:cs typeface="Fira Sans Condensed"/>
                <a:sym typeface="Fira Sans Condensed"/>
              </a:rPr>
              <a:t>google</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35" name="Google Shape;235;p6"/>
          <p:cNvSpPr txBox="1"/>
          <p:nvPr/>
        </p:nvSpPr>
        <p:spPr>
          <a:xfrm>
            <a:off x="175813" y="2237108"/>
            <a:ext cx="40818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Thực hiện thiết kế và xây dựng </a:t>
            </a:r>
            <a:r>
              <a:rPr lang="vi-VN" sz="2000" b="0" i="0" u="none" strike="noStrike" cap="none" dirty="0" err="1">
                <a:solidFill>
                  <a:srgbClr val="000000"/>
                </a:solidFill>
                <a:latin typeface="Fira Sans Condensed"/>
                <a:ea typeface="Fira Sans Condensed"/>
                <a:cs typeface="Fira Sans Condensed"/>
                <a:sym typeface="Fira Sans Condensed"/>
              </a:rPr>
              <a:t>web</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36" name="Google Shape;236;p6"/>
          <p:cNvSpPr txBox="1"/>
          <p:nvPr/>
        </p:nvSpPr>
        <p:spPr>
          <a:xfrm>
            <a:off x="0" y="5239271"/>
            <a:ext cx="42591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Tính năng thêm vào giỏ hàng – đặt hàng – thanh toán – quản lý đơn hàng  </a:t>
            </a:r>
            <a:endParaRPr sz="2000" b="0" i="0" u="none" strike="noStrike" cap="none" dirty="0">
              <a:solidFill>
                <a:srgbClr val="000000"/>
              </a:solidFill>
              <a:latin typeface="Fira Sans Condensed"/>
              <a:ea typeface="Fira Sans Condensed"/>
              <a:cs typeface="Fira Sans Condensed"/>
              <a:sym typeface="Fira Sans Condensed"/>
            </a:endParaRPr>
          </a:p>
        </p:txBody>
      </p:sp>
      <p:cxnSp>
        <p:nvCxnSpPr>
          <p:cNvPr id="237" name="Google Shape;237;p6"/>
          <p:cNvCxnSpPr/>
          <p:nvPr/>
        </p:nvCxnSpPr>
        <p:spPr>
          <a:xfrm>
            <a:off x="4395325" y="3500746"/>
            <a:ext cx="208500" cy="0"/>
          </a:xfrm>
          <a:prstGeom prst="straightConnector1">
            <a:avLst/>
          </a:prstGeom>
          <a:noFill/>
          <a:ln w="19050" cap="flat" cmpd="sng">
            <a:solidFill>
              <a:srgbClr val="000000"/>
            </a:solidFill>
            <a:prstDash val="solid"/>
            <a:round/>
            <a:headEnd type="none" w="sm" len="sm"/>
            <a:tailEnd type="none" w="sm" len="sm"/>
          </a:ln>
        </p:spPr>
      </p:cxnSp>
      <p:cxnSp>
        <p:nvCxnSpPr>
          <p:cNvPr id="238" name="Google Shape;238;p6"/>
          <p:cNvCxnSpPr/>
          <p:nvPr/>
        </p:nvCxnSpPr>
        <p:spPr>
          <a:xfrm>
            <a:off x="4388825" y="5552471"/>
            <a:ext cx="208500" cy="0"/>
          </a:xfrm>
          <a:prstGeom prst="straightConnector1">
            <a:avLst/>
          </a:prstGeom>
          <a:noFill/>
          <a:ln w="19050" cap="flat" cmpd="sng">
            <a:solidFill>
              <a:srgbClr val="000000"/>
            </a:solidFill>
            <a:prstDash val="solid"/>
            <a:round/>
            <a:headEnd type="none" w="sm" len="sm"/>
            <a:tailEnd type="none" w="sm" len="sm"/>
          </a:ln>
        </p:spPr>
      </p:cxnSp>
      <p:cxnSp>
        <p:nvCxnSpPr>
          <p:cNvPr id="239" name="Google Shape;239;p6"/>
          <p:cNvCxnSpPr/>
          <p:nvPr/>
        </p:nvCxnSpPr>
        <p:spPr>
          <a:xfrm>
            <a:off x="4388825" y="2643496"/>
            <a:ext cx="192325" cy="0"/>
          </a:xfrm>
          <a:prstGeom prst="straightConnector1">
            <a:avLst/>
          </a:prstGeom>
          <a:noFill/>
          <a:ln w="19050" cap="flat" cmpd="sng">
            <a:solidFill>
              <a:srgbClr val="000000"/>
            </a:solidFill>
            <a:prstDash val="solid"/>
            <a:round/>
            <a:headEnd type="none" w="sm" len="sm"/>
            <a:tailEnd type="none" w="sm" len="sm"/>
          </a:ln>
        </p:spPr>
      </p:cxnSp>
      <p:sp>
        <p:nvSpPr>
          <p:cNvPr id="240" name="Google Shape;240;p6"/>
          <p:cNvSpPr txBox="1"/>
          <p:nvPr/>
        </p:nvSpPr>
        <p:spPr>
          <a:xfrm>
            <a:off x="4815925" y="1563575"/>
            <a:ext cx="3923400" cy="626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Fira Sans Condensed"/>
                <a:ea typeface="Fira Sans Condensed"/>
                <a:cs typeface="Fira Sans Condensed"/>
                <a:sym typeface="Fira Sans Condensed"/>
              </a:rPr>
              <a:t>Định hướng giải pháp</a:t>
            </a:r>
            <a:endParaRPr sz="2400" b="1" i="0" u="none" strike="noStrike" cap="none">
              <a:solidFill>
                <a:srgbClr val="000000"/>
              </a:solidFill>
              <a:latin typeface="Fira Sans Condensed"/>
              <a:ea typeface="Fira Sans Condensed"/>
              <a:cs typeface="Fira Sans Condensed"/>
              <a:sym typeface="Fira Sans Condensed"/>
            </a:endParaRPr>
          </a:p>
        </p:txBody>
      </p:sp>
      <p:sp>
        <p:nvSpPr>
          <p:cNvPr id="241" name="Google Shape;241;p6"/>
          <p:cNvSpPr txBox="1"/>
          <p:nvPr/>
        </p:nvSpPr>
        <p:spPr>
          <a:xfrm>
            <a:off x="4656425" y="3209331"/>
            <a:ext cx="4325100" cy="62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000000"/>
                </a:solidFill>
                <a:latin typeface="Fira Sans Condensed"/>
                <a:ea typeface="Fira Sans Condensed"/>
                <a:cs typeface="Fira Sans Condensed"/>
                <a:sym typeface="Fira Sans Condensed"/>
              </a:rPr>
              <a:t>Sử</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dụng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dịch</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vụ</a:t>
            </a:r>
            <a:r>
              <a:rPr lang="en-US" sz="2000" b="0" i="0" u="none" strike="noStrike" cap="none" dirty="0">
                <a:solidFill>
                  <a:srgbClr val="000000"/>
                </a:solidFill>
                <a:latin typeface="Fira Sans Condensed"/>
                <a:ea typeface="Fira Sans Condensed"/>
                <a:cs typeface="Fira Sans Condensed"/>
                <a:sym typeface="Fira Sans Condensed"/>
              </a:rPr>
              <a:t> </a:t>
            </a:r>
            <a:r>
              <a:rPr lang="vi-VN" sz="2000" dirty="0" err="1">
                <a:latin typeface="Fira Sans Condensed"/>
                <a:ea typeface="Fira Sans Condensed"/>
                <a:cs typeface="Fira Sans Condensed"/>
                <a:sym typeface="Fira Sans Condensed"/>
              </a:rPr>
              <a:t>F</a:t>
            </a:r>
            <a:r>
              <a:rPr lang="vi-VN" sz="2000" b="0" i="0" u="none" strike="noStrike" cap="none" dirty="0" err="1">
                <a:solidFill>
                  <a:srgbClr val="000000"/>
                </a:solidFill>
                <a:latin typeface="Fira Sans Condensed"/>
                <a:ea typeface="Fira Sans Condensed"/>
                <a:cs typeface="Fira Sans Condensed"/>
                <a:sym typeface="Fira Sans Condensed"/>
              </a:rPr>
              <a:t>irebase</a:t>
            </a:r>
            <a:r>
              <a:rPr lang="vi-VN"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err="1">
                <a:solidFill>
                  <a:srgbClr val="000000"/>
                </a:solidFill>
                <a:latin typeface="Fira Sans Condensed"/>
                <a:ea typeface="Fira Sans Condensed"/>
                <a:cs typeface="Fira Sans Condensed"/>
                <a:sym typeface="Fira Sans Condensed"/>
              </a:rPr>
              <a:t>Google</a:t>
            </a:r>
            <a:r>
              <a:rPr lang="vi-VN" sz="2000" b="0" i="0" u="none" strike="noStrike" cap="none" dirty="0">
                <a:solidFill>
                  <a:srgbClr val="000000"/>
                </a:solidFill>
                <a:latin typeface="Fira Sans Condensed"/>
                <a:ea typeface="Fira Sans Condensed"/>
                <a:cs typeface="Fira Sans Condensed"/>
                <a:sym typeface="Fira Sans Condensed"/>
              </a:rPr>
              <a:t> </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42" name="Google Shape;242;p6"/>
          <p:cNvSpPr txBox="1"/>
          <p:nvPr/>
        </p:nvSpPr>
        <p:spPr>
          <a:xfrm>
            <a:off x="4675050" y="5120285"/>
            <a:ext cx="4325100" cy="100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 Tham khảo các </a:t>
            </a:r>
            <a:r>
              <a:rPr lang="vi-VN" sz="2000" b="0" i="0" u="none" strike="noStrike" cap="none" dirty="0" err="1">
                <a:solidFill>
                  <a:srgbClr val="000000"/>
                </a:solidFill>
                <a:latin typeface="Fira Sans Condensed"/>
                <a:ea typeface="Fira Sans Condensed"/>
                <a:cs typeface="Fira Sans Condensed"/>
                <a:sym typeface="Fira Sans Condensed"/>
              </a:rPr>
              <a:t>website</a:t>
            </a:r>
            <a:r>
              <a:rPr lang="vi-VN" sz="2000" b="0" i="0" u="none" strike="noStrike" cap="none" dirty="0">
                <a:solidFill>
                  <a:srgbClr val="000000"/>
                </a:solidFill>
                <a:latin typeface="Fira Sans Condensed"/>
                <a:ea typeface="Fira Sans Condensed"/>
                <a:cs typeface="Fira Sans Condensed"/>
                <a:sym typeface="Fira Sans Condensed"/>
              </a:rPr>
              <a:t> có sẵn, và thực hiện xây dựng các </a:t>
            </a:r>
            <a:r>
              <a:rPr lang="vi-VN" sz="2000" b="0" i="0" u="none" strike="noStrike" cap="none" dirty="0" err="1">
                <a:solidFill>
                  <a:srgbClr val="000000"/>
                </a:solidFill>
                <a:latin typeface="Fira Sans Condensed"/>
                <a:ea typeface="Fira Sans Condensed"/>
                <a:cs typeface="Fira Sans Condensed"/>
                <a:sym typeface="Fira Sans Condensed"/>
              </a:rPr>
              <a:t>logic</a:t>
            </a:r>
            <a:r>
              <a:rPr lang="vi-VN" sz="2000" b="0" i="0" u="none" strike="noStrike" cap="none" dirty="0">
                <a:solidFill>
                  <a:srgbClr val="000000"/>
                </a:solidFill>
                <a:latin typeface="Fira Sans Condensed"/>
                <a:ea typeface="Fira Sans Condensed"/>
                <a:cs typeface="Fira Sans Condensed"/>
                <a:sym typeface="Fira Sans Condensed"/>
              </a:rPr>
              <a:t> để thực hiện các tính năng </a:t>
            </a:r>
            <a:endParaRPr sz="2000" b="0" i="0" u="none" strike="noStrike" cap="none" dirty="0">
              <a:solidFill>
                <a:srgbClr val="000000"/>
              </a:solidFill>
              <a:latin typeface="Fira Sans Condensed"/>
              <a:ea typeface="Fira Sans Condensed"/>
              <a:cs typeface="Fira Sans Condensed"/>
              <a:sym typeface="Fira Sans Condensed"/>
            </a:endParaRPr>
          </a:p>
        </p:txBody>
      </p:sp>
      <p:cxnSp>
        <p:nvCxnSpPr>
          <p:cNvPr id="243" name="Google Shape;243;p6"/>
          <p:cNvCxnSpPr/>
          <p:nvPr/>
        </p:nvCxnSpPr>
        <p:spPr>
          <a:xfrm>
            <a:off x="4376023" y="4599992"/>
            <a:ext cx="208500" cy="0"/>
          </a:xfrm>
          <a:prstGeom prst="straightConnector1">
            <a:avLst/>
          </a:prstGeom>
          <a:noFill/>
          <a:ln w="19050" cap="flat" cmpd="sng">
            <a:solidFill>
              <a:srgbClr val="000000"/>
            </a:solidFill>
            <a:prstDash val="solid"/>
            <a:round/>
            <a:headEnd type="none" w="sm" len="sm"/>
            <a:tailEnd type="none" w="sm" len="sm"/>
          </a:ln>
        </p:spPr>
      </p:cxnSp>
      <p:sp>
        <p:nvSpPr>
          <p:cNvPr id="244" name="Google Shape;244;p6"/>
          <p:cNvSpPr txBox="1"/>
          <p:nvPr/>
        </p:nvSpPr>
        <p:spPr>
          <a:xfrm>
            <a:off x="241783" y="4292867"/>
            <a:ext cx="40236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Tích hợp các cổng thanh toán khác nhau</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45" name="Google Shape;245;p6"/>
          <p:cNvSpPr txBox="1"/>
          <p:nvPr/>
        </p:nvSpPr>
        <p:spPr>
          <a:xfrm>
            <a:off x="4723720" y="4214504"/>
            <a:ext cx="3816430" cy="77097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rgbClr val="000000"/>
                </a:solidFill>
                <a:latin typeface="Fira Sans Condensed"/>
                <a:ea typeface="Fira Sans Condensed"/>
                <a:cs typeface="Fira Sans Condensed"/>
                <a:sym typeface="Fira Sans Condensed"/>
              </a:rPr>
              <a:t>Sử</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dụng</a:t>
            </a:r>
            <a:r>
              <a:rPr lang="en-US" sz="2000" b="0" i="0" u="none" strike="noStrike" cap="none" dirty="0">
                <a:solidFill>
                  <a:srgbClr val="000000"/>
                </a:solidFill>
                <a:latin typeface="Fira Sans Condensed"/>
                <a:ea typeface="Fira Sans Condensed"/>
                <a:cs typeface="Fira Sans Condensed"/>
                <a:sym typeface="Fira Sans Condensed"/>
              </a:rPr>
              <a:t> </a:t>
            </a:r>
            <a:r>
              <a:rPr lang="en-US" sz="2000" b="0" i="0" u="none" strike="noStrike" cap="none" dirty="0" err="1">
                <a:solidFill>
                  <a:srgbClr val="000000"/>
                </a:solidFill>
                <a:latin typeface="Fira Sans Condensed"/>
                <a:ea typeface="Fira Sans Condensed"/>
                <a:cs typeface="Fira Sans Condensed"/>
                <a:sym typeface="Fira Sans Condensed"/>
              </a:rPr>
              <a:t>dịch</a:t>
            </a:r>
            <a:r>
              <a:rPr lang="en-US"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a:solidFill>
                  <a:srgbClr val="000000"/>
                </a:solidFill>
                <a:latin typeface="Fira Sans Condensed"/>
                <a:ea typeface="Fira Sans Condensed"/>
                <a:cs typeface="Fira Sans Condensed"/>
                <a:sym typeface="Fira Sans Condensed"/>
              </a:rPr>
              <a:t>vụ </a:t>
            </a:r>
            <a:r>
              <a:rPr lang="vi-VN" sz="2000" b="0" i="0" u="none" strike="noStrike" cap="none" dirty="0" err="1">
                <a:solidFill>
                  <a:srgbClr val="000000"/>
                </a:solidFill>
                <a:latin typeface="Fira Sans Condensed"/>
                <a:ea typeface="Fira Sans Condensed"/>
                <a:cs typeface="Fira Sans Condensed"/>
                <a:sym typeface="Fira Sans Condensed"/>
              </a:rPr>
              <a:t>sandbox</a:t>
            </a:r>
            <a:r>
              <a:rPr lang="vi-VN"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err="1">
                <a:solidFill>
                  <a:srgbClr val="000000"/>
                </a:solidFill>
                <a:latin typeface="Fira Sans Condensed"/>
                <a:ea typeface="Fira Sans Condensed"/>
                <a:cs typeface="Fira Sans Condensed"/>
                <a:sym typeface="Fira Sans Condensed"/>
              </a:rPr>
              <a:t>vnpay</a:t>
            </a:r>
            <a:r>
              <a:rPr lang="vi-VN" sz="2000" b="0" i="0" u="none" strike="noStrike" cap="none" dirty="0">
                <a:solidFill>
                  <a:srgbClr val="000000"/>
                </a:solidFill>
                <a:latin typeface="Fira Sans Condensed"/>
                <a:ea typeface="Fira Sans Condensed"/>
                <a:cs typeface="Fira Sans Condensed"/>
                <a:sym typeface="Fira Sans Condensed"/>
              </a:rPr>
              <a:t>, và </a:t>
            </a:r>
            <a:r>
              <a:rPr lang="vi-VN" sz="2000" b="0" i="0" u="none" strike="noStrike" cap="none" dirty="0" err="1">
                <a:solidFill>
                  <a:srgbClr val="000000"/>
                </a:solidFill>
                <a:latin typeface="Fira Sans Condensed"/>
                <a:ea typeface="Fira Sans Condensed"/>
                <a:cs typeface="Fira Sans Condensed"/>
                <a:sym typeface="Fira Sans Condensed"/>
              </a:rPr>
              <a:t>sandbox</a:t>
            </a:r>
            <a:r>
              <a:rPr lang="vi-VN" sz="2000" b="0" i="0" u="none" strike="noStrike" cap="none" dirty="0">
                <a:solidFill>
                  <a:srgbClr val="000000"/>
                </a:solidFill>
                <a:latin typeface="Fira Sans Condensed"/>
                <a:ea typeface="Fira Sans Condensed"/>
                <a:cs typeface="Fira Sans Condensed"/>
                <a:sym typeface="Fira Sans Condensed"/>
              </a:rPr>
              <a:t> </a:t>
            </a:r>
            <a:r>
              <a:rPr lang="vi-VN" sz="2000" b="0" i="0" u="none" strike="noStrike" cap="none" dirty="0" err="1">
                <a:solidFill>
                  <a:srgbClr val="000000"/>
                </a:solidFill>
                <a:latin typeface="Fira Sans Condensed"/>
                <a:ea typeface="Fira Sans Condensed"/>
                <a:cs typeface="Fira Sans Condensed"/>
                <a:sym typeface="Fira Sans Condensed"/>
              </a:rPr>
              <a:t>paypal</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46" name="Google Shape;246;p6"/>
          <p:cNvSpPr txBox="1"/>
          <p:nvPr/>
        </p:nvSpPr>
        <p:spPr>
          <a:xfrm>
            <a:off x="4693087" y="2205253"/>
            <a:ext cx="3903300" cy="91178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vi-VN" sz="2000" b="0" i="0" u="none" strike="noStrike" cap="none" dirty="0">
                <a:solidFill>
                  <a:srgbClr val="000000"/>
                </a:solidFill>
                <a:latin typeface="Fira Sans Condensed"/>
                <a:ea typeface="Fira Sans Condensed"/>
                <a:cs typeface="Fira Sans Condensed"/>
                <a:sym typeface="Fira Sans Condensed"/>
              </a:rPr>
              <a:t>Xây dựng </a:t>
            </a:r>
            <a:r>
              <a:rPr lang="vi-VN" sz="2000" b="0" i="0" u="none" strike="noStrike" cap="none" dirty="0" err="1">
                <a:solidFill>
                  <a:srgbClr val="000000"/>
                </a:solidFill>
                <a:latin typeface="Fira Sans Condensed"/>
                <a:ea typeface="Fira Sans Condensed"/>
                <a:cs typeface="Fira Sans Condensed"/>
                <a:sym typeface="Fira Sans Condensed"/>
              </a:rPr>
              <a:t>website</a:t>
            </a:r>
            <a:r>
              <a:rPr lang="vi-VN" sz="2000" b="0" i="0" u="none" strike="noStrike" cap="none" dirty="0">
                <a:solidFill>
                  <a:srgbClr val="000000"/>
                </a:solidFill>
                <a:latin typeface="Fira Sans Condensed"/>
                <a:ea typeface="Fira Sans Condensed"/>
                <a:cs typeface="Fira Sans Condensed"/>
                <a:sym typeface="Fira Sans Condensed"/>
              </a:rPr>
              <a:t> theo mô hình kiến trúc </a:t>
            </a:r>
            <a:r>
              <a:rPr lang="vi-VN" sz="2000" b="0" i="0" u="none" strike="noStrike" cap="none" dirty="0" err="1">
                <a:solidFill>
                  <a:srgbClr val="000000"/>
                </a:solidFill>
                <a:latin typeface="Fira Sans Condensed"/>
                <a:ea typeface="Fira Sans Condensed"/>
                <a:cs typeface="Fira Sans Condensed"/>
                <a:sym typeface="Fira Sans Condensed"/>
              </a:rPr>
              <a:t>Client</a:t>
            </a:r>
            <a:r>
              <a:rPr lang="vi-VN" sz="2000" b="0" i="0" u="none" strike="noStrike" cap="none" dirty="0">
                <a:solidFill>
                  <a:srgbClr val="000000"/>
                </a:solidFill>
                <a:latin typeface="Fira Sans Condensed"/>
                <a:ea typeface="Fira Sans Condensed"/>
                <a:cs typeface="Fira Sans Condensed"/>
                <a:sym typeface="Fira Sans Condensed"/>
              </a:rPr>
              <a:t>-Server với </a:t>
            </a:r>
            <a:r>
              <a:rPr lang="vi-VN" sz="2000" b="0" i="0" u="none" strike="noStrike" cap="none" dirty="0" err="1">
                <a:solidFill>
                  <a:srgbClr val="000000"/>
                </a:solidFill>
                <a:latin typeface="Fira Sans Condensed"/>
                <a:ea typeface="Fira Sans Condensed"/>
                <a:cs typeface="Fira Sans Condensed"/>
                <a:sym typeface="Fira Sans Condensed"/>
              </a:rPr>
              <a:t>Client</a:t>
            </a:r>
            <a:r>
              <a:rPr lang="vi-VN" sz="2000" b="0" i="0" u="none" strike="noStrike" cap="none" dirty="0">
                <a:solidFill>
                  <a:srgbClr val="000000"/>
                </a:solidFill>
                <a:latin typeface="Fira Sans Condensed"/>
                <a:ea typeface="Fira Sans Condensed"/>
                <a:cs typeface="Fira Sans Condensed"/>
                <a:sym typeface="Fira Sans Condensed"/>
              </a:rPr>
              <a:t> là </a:t>
            </a:r>
            <a:r>
              <a:rPr lang="vi-VN" sz="2000" b="0" i="0" u="none" strike="noStrike" cap="none" dirty="0" err="1">
                <a:solidFill>
                  <a:srgbClr val="000000"/>
                </a:solidFill>
                <a:latin typeface="Fira Sans Condensed"/>
                <a:ea typeface="Fira Sans Condensed"/>
                <a:cs typeface="Fira Sans Condensed"/>
                <a:sym typeface="Fira Sans Condensed"/>
              </a:rPr>
              <a:t>reactjs</a:t>
            </a:r>
            <a:r>
              <a:rPr lang="vi-VN" sz="2000" b="0" i="0" u="none" strike="noStrike" cap="none" dirty="0">
                <a:solidFill>
                  <a:srgbClr val="000000"/>
                </a:solidFill>
                <a:latin typeface="Fira Sans Condensed"/>
                <a:ea typeface="Fira Sans Condensed"/>
                <a:cs typeface="Fira Sans Condensed"/>
                <a:sym typeface="Fira Sans Condensed"/>
              </a:rPr>
              <a:t> và Server dùng </a:t>
            </a:r>
            <a:r>
              <a:rPr lang="vi-VN" sz="2000" b="0" i="0" u="none" strike="noStrike" cap="none" dirty="0" err="1">
                <a:solidFill>
                  <a:srgbClr val="000000"/>
                </a:solidFill>
                <a:latin typeface="Fira Sans Condensed"/>
                <a:ea typeface="Fira Sans Condensed"/>
                <a:cs typeface="Fira Sans Condensed"/>
                <a:sym typeface="Fira Sans Condensed"/>
              </a:rPr>
              <a:t>laravel</a:t>
            </a:r>
            <a:endParaRPr sz="2000" b="0" i="0" u="none" strike="noStrike" cap="none" dirty="0">
              <a:solidFill>
                <a:srgbClr val="000000"/>
              </a:solidFill>
              <a:latin typeface="Fira Sans Condensed"/>
              <a:ea typeface="Fira Sans Condensed"/>
              <a:cs typeface="Fira Sans Condensed"/>
              <a:sym typeface="Fira Sans Condensed"/>
            </a:endParaRPr>
          </a:p>
        </p:txBody>
      </p:sp>
      <p:sp>
        <p:nvSpPr>
          <p:cNvPr id="247" name="Google Shape;247;p6"/>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6</a:t>
            </a:r>
            <a:endParaRPr sz="1900" b="0" i="0" u="none" strike="noStrike" cap="none">
              <a:solidFill>
                <a:srgbClr val="000000"/>
              </a:solidFill>
              <a:latin typeface="Calibri"/>
              <a:ea typeface="Calibri"/>
              <a:cs typeface="Calibri"/>
              <a:sym typeface="Calibri"/>
            </a:endParaRPr>
          </a:p>
        </p:txBody>
      </p:sp>
      <p:sp>
        <p:nvSpPr>
          <p:cNvPr id="248" name="Google Shape;248;p6"/>
          <p:cNvSpPr txBox="1">
            <a:spLocks noGrp="1"/>
          </p:cNvSpPr>
          <p:nvPr>
            <p:ph type="title"/>
          </p:nvPr>
        </p:nvSpPr>
        <p:spPr>
          <a:xfrm>
            <a:off x="488950" y="-87325"/>
            <a:ext cx="8026500" cy="89254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F3F3F3"/>
                </a:solidFill>
                <a:latin typeface="Fira Sans Condensed"/>
                <a:ea typeface="Fira Sans Condensed"/>
                <a:cs typeface="Fira Sans Condensed"/>
                <a:sym typeface="Fira Sans Condensed"/>
              </a:rPr>
              <a:t>Định hướng giải pháp</a:t>
            </a:r>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p:nvPr/>
        </p:nvSpPr>
        <p:spPr>
          <a:xfrm>
            <a:off x="2134348" y="1952810"/>
            <a:ext cx="6475005" cy="46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vấn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đề</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định</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giải</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pháp</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67" name="Google Shape;167;p2"/>
          <p:cNvSpPr txBox="1"/>
          <p:nvPr/>
        </p:nvSpPr>
        <p:spPr>
          <a:xfrm>
            <a:off x="1448061" y="191980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3200" b="1" i="0" u="none" strike="noStrike" cap="none" dirty="0">
                <a:solidFill>
                  <a:schemeClr val="bg1">
                    <a:lumMod val="85000"/>
                  </a:schemeClr>
                </a:solidFill>
                <a:latin typeface="Rajdhani"/>
                <a:ea typeface="Rajdhani"/>
                <a:cs typeface="Rajdhani"/>
                <a:sym typeface="Rajdhani"/>
              </a:rPr>
              <a:t>01</a:t>
            </a:r>
            <a:endParaRPr sz="3200" b="1" i="0" u="none" strike="noStrike" cap="none" dirty="0">
              <a:solidFill>
                <a:schemeClr val="bg1">
                  <a:lumMod val="85000"/>
                </a:schemeClr>
              </a:solidFill>
              <a:latin typeface="Rajdhani"/>
              <a:ea typeface="Rajdhani"/>
              <a:cs typeface="Rajdhani"/>
              <a:sym typeface="Rajdhani"/>
            </a:endParaRPr>
          </a:p>
        </p:txBody>
      </p:sp>
      <p:cxnSp>
        <p:nvCxnSpPr>
          <p:cNvPr id="168" name="Google Shape;168;p2"/>
          <p:cNvCxnSpPr>
            <a:cxnSpLocks/>
          </p:cNvCxnSpPr>
          <p:nvPr/>
        </p:nvCxnSpPr>
        <p:spPr>
          <a:xfrm>
            <a:off x="2047825" y="2071750"/>
            <a:ext cx="237" cy="360315"/>
          </a:xfrm>
          <a:prstGeom prst="straightConnector1">
            <a:avLst/>
          </a:prstGeom>
          <a:noFill/>
          <a:ln w="19050" cap="flat" cmpd="sng">
            <a:solidFill>
              <a:srgbClr val="000000"/>
            </a:solidFill>
            <a:prstDash val="solid"/>
            <a:round/>
            <a:headEnd type="oval" w="med" len="med"/>
            <a:tailEnd type="oval" w="med" len="med"/>
          </a:ln>
        </p:spPr>
      </p:cxnSp>
      <p:sp>
        <p:nvSpPr>
          <p:cNvPr id="172" name="Google Shape;172;p2"/>
          <p:cNvSpPr txBox="1"/>
          <p:nvPr/>
        </p:nvSpPr>
        <p:spPr>
          <a:xfrm>
            <a:off x="2134348" y="2622126"/>
            <a:ext cx="715404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Thiết</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kế</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và</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xây</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dựng</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hệ</a:t>
            </a:r>
            <a:r>
              <a:rPr lang="en-US" sz="2800" b="0" i="0" u="none" strike="noStrike" cap="none" dirty="0">
                <a:solidFill>
                  <a:schemeClr val="tx1"/>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tx1"/>
                </a:solidFill>
                <a:latin typeface="Fira Sans Condensed Medium"/>
                <a:ea typeface="Fira Sans Condensed Medium"/>
                <a:cs typeface="Fira Sans Condensed Medium"/>
                <a:sym typeface="Fira Sans Condensed Medium"/>
              </a:rPr>
              <a:t>thống</a:t>
            </a:r>
            <a:endParaRPr sz="2800" b="0" i="0" u="none" strike="noStrike" cap="none" dirty="0">
              <a:solidFill>
                <a:schemeClr val="tx1"/>
              </a:solidFill>
              <a:latin typeface="Fira Sans Condensed Medium"/>
              <a:ea typeface="Fira Sans Condensed Medium"/>
              <a:cs typeface="Fira Sans Condensed Medium"/>
              <a:sym typeface="Fira Sans Condensed Medium"/>
            </a:endParaRPr>
          </a:p>
        </p:txBody>
      </p:sp>
      <p:sp>
        <p:nvSpPr>
          <p:cNvPr id="173" name="Google Shape;173;p2"/>
          <p:cNvSpPr txBox="1"/>
          <p:nvPr/>
        </p:nvSpPr>
        <p:spPr>
          <a:xfrm>
            <a:off x="1448061" y="2589826"/>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tx1"/>
                </a:solidFill>
                <a:latin typeface="Rajdhani"/>
                <a:ea typeface="Rajdhani"/>
                <a:cs typeface="Rajdhani"/>
                <a:sym typeface="Rajdhani"/>
              </a:rPr>
              <a:t>02</a:t>
            </a:r>
            <a:endParaRPr sz="3200" b="1" i="0" u="none" strike="noStrike" cap="none" dirty="0">
              <a:solidFill>
                <a:schemeClr val="tx1"/>
              </a:solidFill>
              <a:latin typeface="Rajdhani"/>
              <a:ea typeface="Rajdhani"/>
              <a:cs typeface="Rajdhani"/>
              <a:sym typeface="Rajdhani"/>
            </a:endParaRPr>
          </a:p>
        </p:txBody>
      </p:sp>
      <p:cxnSp>
        <p:nvCxnSpPr>
          <p:cNvPr id="174" name="Google Shape;174;p2"/>
          <p:cNvCxnSpPr>
            <a:cxnSpLocks/>
          </p:cNvCxnSpPr>
          <p:nvPr/>
        </p:nvCxnSpPr>
        <p:spPr>
          <a:xfrm>
            <a:off x="2037901" y="2727240"/>
            <a:ext cx="3600" cy="370800"/>
          </a:xfrm>
          <a:prstGeom prst="straightConnector1">
            <a:avLst/>
          </a:prstGeom>
          <a:noFill/>
          <a:ln w="19050" cap="flat" cmpd="sng">
            <a:solidFill>
              <a:srgbClr val="000000"/>
            </a:solidFill>
            <a:prstDash val="solid"/>
            <a:round/>
            <a:headEnd type="oval" w="med" len="med"/>
            <a:tailEnd type="oval" w="med" len="med"/>
          </a:ln>
        </p:spPr>
      </p:cxnSp>
      <p:sp>
        <p:nvSpPr>
          <p:cNvPr id="175" name="Google Shape;175;p2"/>
          <p:cNvSpPr txBox="1"/>
          <p:nvPr/>
        </p:nvSpPr>
        <p:spPr>
          <a:xfrm>
            <a:off x="2134348" y="3196876"/>
            <a:ext cx="5537376"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quả</a:t>
            </a:r>
            <a:r>
              <a:rPr lang="vi-VN"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cài đặt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6" name="Google Shape;176;p2"/>
          <p:cNvSpPr txBox="1"/>
          <p:nvPr/>
        </p:nvSpPr>
        <p:spPr>
          <a:xfrm>
            <a:off x="1440912" y="3183173"/>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03</a:t>
            </a:r>
            <a:endParaRPr sz="3200" b="1" i="0" u="none" strike="noStrike" cap="none" dirty="0">
              <a:solidFill>
                <a:schemeClr val="bg1">
                  <a:lumMod val="85000"/>
                </a:schemeClr>
              </a:solidFill>
              <a:latin typeface="Rajdhani"/>
              <a:ea typeface="Rajdhani"/>
              <a:cs typeface="Rajdhani"/>
              <a:sym typeface="Rajdhani"/>
            </a:endParaRPr>
          </a:p>
        </p:txBody>
      </p:sp>
      <p:cxnSp>
        <p:nvCxnSpPr>
          <p:cNvPr id="177" name="Google Shape;177;p2"/>
          <p:cNvCxnSpPr>
            <a:cxnSpLocks/>
          </p:cNvCxnSpPr>
          <p:nvPr/>
        </p:nvCxnSpPr>
        <p:spPr>
          <a:xfrm>
            <a:off x="2037901" y="3338115"/>
            <a:ext cx="0" cy="306885"/>
          </a:xfrm>
          <a:prstGeom prst="straightConnector1">
            <a:avLst/>
          </a:prstGeom>
          <a:noFill/>
          <a:ln w="19050" cap="flat" cmpd="sng">
            <a:solidFill>
              <a:srgbClr val="000000"/>
            </a:solidFill>
            <a:prstDash val="solid"/>
            <a:round/>
            <a:headEnd type="oval" w="med" len="med"/>
            <a:tailEnd type="oval" w="med" len="med"/>
          </a:ln>
        </p:spPr>
      </p:cxnSp>
      <p:sp>
        <p:nvSpPr>
          <p:cNvPr id="178" name="Google Shape;178;p2"/>
          <p:cNvSpPr txBox="1"/>
          <p:nvPr/>
        </p:nvSpPr>
        <p:spPr>
          <a:xfrm>
            <a:off x="2134348" y="3807928"/>
            <a:ext cx="5293585"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Kết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luận</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và</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hướng</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phát</a:t>
            </a:r>
            <a:r>
              <a:rPr lang="en-US" sz="2800" b="0" i="0" u="none" strike="noStrike" cap="none" dirty="0">
                <a:solidFill>
                  <a:schemeClr val="bg1">
                    <a:lumMod val="85000"/>
                  </a:schemeClr>
                </a:solidFill>
                <a:latin typeface="Fira Sans Condensed Medium"/>
                <a:ea typeface="Fira Sans Condensed Medium"/>
                <a:cs typeface="Fira Sans Condensed Medium"/>
                <a:sym typeface="Fira Sans Condensed Medium"/>
              </a:rPr>
              <a:t> </a:t>
            </a:r>
            <a:r>
              <a:rPr lang="en-US" sz="2800" b="0" i="0" u="none" strike="noStrike" cap="none" dirty="0" err="1">
                <a:solidFill>
                  <a:schemeClr val="bg1">
                    <a:lumMod val="85000"/>
                  </a:schemeClr>
                </a:solidFill>
                <a:latin typeface="Fira Sans Condensed Medium"/>
                <a:ea typeface="Fira Sans Condensed Medium"/>
                <a:cs typeface="Fira Sans Condensed Medium"/>
                <a:sym typeface="Fira Sans Condensed Medium"/>
              </a:rPr>
              <a:t>triển</a:t>
            </a:r>
            <a:endParaRPr sz="2800" b="0" i="0" u="none" strike="noStrike" cap="none" dirty="0">
              <a:solidFill>
                <a:schemeClr val="bg1">
                  <a:lumMod val="85000"/>
                </a:schemeClr>
              </a:solidFill>
              <a:latin typeface="Fira Sans Condensed Medium"/>
              <a:ea typeface="Fira Sans Condensed Medium"/>
              <a:cs typeface="Fira Sans Condensed Medium"/>
              <a:sym typeface="Fira Sans Condensed Medium"/>
            </a:endParaRPr>
          </a:p>
        </p:txBody>
      </p:sp>
      <p:sp>
        <p:nvSpPr>
          <p:cNvPr id="179" name="Google Shape;179;p2"/>
          <p:cNvSpPr txBox="1"/>
          <p:nvPr/>
        </p:nvSpPr>
        <p:spPr>
          <a:xfrm>
            <a:off x="1440912" y="3830550"/>
            <a:ext cx="807257" cy="42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vi-VN" sz="3200" b="1" i="0" u="none" strike="noStrike" cap="none" dirty="0">
                <a:solidFill>
                  <a:schemeClr val="bg1">
                    <a:lumMod val="85000"/>
                  </a:schemeClr>
                </a:solidFill>
                <a:latin typeface="Rajdhani"/>
                <a:ea typeface="Rajdhani"/>
                <a:cs typeface="Rajdhani"/>
                <a:sym typeface="Rajdhani"/>
              </a:rPr>
              <a:t>04</a:t>
            </a:r>
            <a:endParaRPr sz="3200" b="1" i="0" u="none" strike="noStrike" cap="none" dirty="0">
              <a:solidFill>
                <a:schemeClr val="bg1">
                  <a:lumMod val="85000"/>
                </a:schemeClr>
              </a:solidFill>
              <a:latin typeface="Rajdhani"/>
              <a:ea typeface="Rajdhani"/>
              <a:cs typeface="Rajdhani"/>
              <a:sym typeface="Rajdhani"/>
            </a:endParaRPr>
          </a:p>
        </p:txBody>
      </p:sp>
      <p:cxnSp>
        <p:nvCxnSpPr>
          <p:cNvPr id="180" name="Google Shape;180;p2"/>
          <p:cNvCxnSpPr>
            <a:cxnSpLocks/>
          </p:cNvCxnSpPr>
          <p:nvPr/>
        </p:nvCxnSpPr>
        <p:spPr>
          <a:xfrm>
            <a:off x="2037901" y="3945165"/>
            <a:ext cx="3600" cy="345900"/>
          </a:xfrm>
          <a:prstGeom prst="straightConnector1">
            <a:avLst/>
          </a:prstGeom>
          <a:noFill/>
          <a:ln w="19050" cap="flat" cmpd="sng">
            <a:solidFill>
              <a:srgbClr val="000000"/>
            </a:solidFill>
            <a:prstDash val="solid"/>
            <a:round/>
            <a:headEnd type="oval" w="med" len="med"/>
            <a:tailEnd type="oval" w="med" len="med"/>
          </a:ln>
        </p:spPr>
      </p:cxnSp>
      <p:sp>
        <p:nvSpPr>
          <p:cNvPr id="181" name="Google Shape;181;p2"/>
          <p:cNvSpPr txBox="1"/>
          <p:nvPr/>
        </p:nvSpPr>
        <p:spPr>
          <a:xfrm>
            <a:off x="1440925" y="1226975"/>
            <a:ext cx="3171600" cy="63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Fira Sans Condensed Medium"/>
                <a:ea typeface="Fira Sans Condensed Medium"/>
                <a:cs typeface="Fira Sans Condensed Medium"/>
                <a:sym typeface="Fira Sans Condensed Medium"/>
              </a:rPr>
              <a:t>Nội dung trình bày</a:t>
            </a:r>
            <a:endParaRPr sz="2800" b="1" i="0" u="none" strike="noStrike" cap="none">
              <a:solidFill>
                <a:srgbClr val="000000"/>
              </a:solidFill>
              <a:latin typeface="Fira Sans Condensed Medium"/>
              <a:ea typeface="Fira Sans Condensed Medium"/>
              <a:cs typeface="Fira Sans Condensed Medium"/>
              <a:sym typeface="Fira Sans Condensed Medium"/>
            </a:endParaRPr>
          </a:p>
        </p:txBody>
      </p:sp>
      <p:sp>
        <p:nvSpPr>
          <p:cNvPr id="182" name="Google Shape;182;p2"/>
          <p:cNvSpPr txBox="1"/>
          <p:nvPr/>
        </p:nvSpPr>
        <p:spPr>
          <a:xfrm>
            <a:off x="8540150" y="6340425"/>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2</a:t>
            </a:r>
            <a:endParaRPr sz="19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3581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0"/>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F3F3F3"/>
                </a:solidFill>
                <a:latin typeface="Fira Sans Condensed"/>
                <a:ea typeface="Fira Sans Condensed"/>
                <a:cs typeface="Fira Sans Condensed"/>
                <a:sym typeface="Fira Sans Condensed"/>
              </a:rPr>
              <a:t>Sơ đồ usecase tổng quan</a:t>
            </a:r>
            <a:endParaRPr/>
          </a:p>
        </p:txBody>
      </p:sp>
      <p:sp>
        <p:nvSpPr>
          <p:cNvPr id="308" name="Google Shape;308;p10"/>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10</a:t>
            </a:r>
            <a:endParaRPr sz="1900" b="0" i="0" u="none" strike="noStrike" cap="none">
              <a:solidFill>
                <a:srgbClr val="000000"/>
              </a:solidFill>
              <a:latin typeface="Calibri"/>
              <a:ea typeface="Calibri"/>
              <a:cs typeface="Calibri"/>
              <a:sym typeface="Calibri"/>
            </a:endParaRPr>
          </a:p>
        </p:txBody>
      </p:sp>
      <p:pic>
        <p:nvPicPr>
          <p:cNvPr id="4" name="Hình ảnh 3" descr="Ảnh có chứa văn bản, biểu đồ, hàng, Song song&#10;&#10;Mô tả được tạo tự động">
            <a:extLst>
              <a:ext uri="{FF2B5EF4-FFF2-40B4-BE49-F238E27FC236}">
                <a16:creationId xmlns:a16="http://schemas.microsoft.com/office/drawing/2014/main" id="{747F033B-015B-EF67-508B-B012C19088E2}"/>
              </a:ext>
            </a:extLst>
          </p:cNvPr>
          <p:cNvPicPr>
            <a:picLocks noChangeAspect="1"/>
          </p:cNvPicPr>
          <p:nvPr/>
        </p:nvPicPr>
        <p:blipFill rotWithShape="1">
          <a:blip r:embed="rId3"/>
          <a:srcRect t="7132"/>
          <a:stretch/>
        </p:blipFill>
        <p:spPr>
          <a:xfrm>
            <a:off x="1066800" y="980806"/>
            <a:ext cx="7244080" cy="5753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3"/>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vi-VN" dirty="0">
                <a:solidFill>
                  <a:srgbClr val="F3F3F3"/>
                </a:solidFill>
                <a:latin typeface="Fira Sans Condensed"/>
                <a:ea typeface="Fira Sans Condensed"/>
                <a:cs typeface="Fira Sans Condensed"/>
                <a:sym typeface="Fira Sans Condensed"/>
              </a:rPr>
              <a:t>Quy trình nghiệp vụ đặt hàng </a:t>
            </a:r>
            <a:endParaRPr dirty="0"/>
          </a:p>
        </p:txBody>
      </p:sp>
      <p:sp>
        <p:nvSpPr>
          <p:cNvPr id="329" name="Google Shape;329;p13"/>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vi-VN" sz="1900" b="0" i="0" u="none" strike="noStrike" cap="none" dirty="0">
                <a:solidFill>
                  <a:srgbClr val="000000"/>
                </a:solidFill>
                <a:latin typeface="Calibri"/>
                <a:ea typeface="Calibri"/>
                <a:cs typeface="Calibri"/>
                <a:sym typeface="Calibri"/>
              </a:rPr>
              <a:t>12</a:t>
            </a:r>
            <a:endParaRPr sz="1900" b="0" i="0" u="none" strike="noStrike" cap="none" dirty="0">
              <a:solidFill>
                <a:srgbClr val="000000"/>
              </a:solidFill>
              <a:latin typeface="Calibri"/>
              <a:ea typeface="Calibri"/>
              <a:cs typeface="Calibri"/>
              <a:sym typeface="Calibri"/>
            </a:endParaRPr>
          </a:p>
        </p:txBody>
      </p:sp>
      <p:pic>
        <p:nvPicPr>
          <p:cNvPr id="3" name="Hình ảnh 2" descr="Ảnh có chứa văn bản, biểu đồ, Song song, biên lai&#10;&#10;Mô tả được tạo tự động">
            <a:extLst>
              <a:ext uri="{FF2B5EF4-FFF2-40B4-BE49-F238E27FC236}">
                <a16:creationId xmlns:a16="http://schemas.microsoft.com/office/drawing/2014/main" id="{D2FB76AD-7537-9954-07FA-3AA105A52B59}"/>
              </a:ext>
            </a:extLst>
          </p:cNvPr>
          <p:cNvPicPr>
            <a:picLocks noChangeAspect="1"/>
          </p:cNvPicPr>
          <p:nvPr/>
        </p:nvPicPr>
        <p:blipFill>
          <a:blip r:embed="rId3"/>
          <a:stretch>
            <a:fillRect/>
          </a:stretch>
        </p:blipFill>
        <p:spPr>
          <a:xfrm>
            <a:off x="1341481" y="995423"/>
            <a:ext cx="6135765" cy="57793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2"/>
          <p:cNvSpPr txBox="1">
            <a:spLocks noGrp="1"/>
          </p:cNvSpPr>
          <p:nvPr>
            <p:ph type="title"/>
          </p:nvPr>
        </p:nvSpPr>
        <p:spPr>
          <a:xfrm>
            <a:off x="488950" y="-87325"/>
            <a:ext cx="8026500" cy="9744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F3F3F3"/>
                </a:solidFill>
                <a:latin typeface="Fira Sans Condensed"/>
                <a:ea typeface="Fira Sans Condensed"/>
                <a:cs typeface="Fira Sans Condensed"/>
                <a:sym typeface="Fira Sans Condensed"/>
              </a:rPr>
              <a:t>Sơ đồ thực thể liên kết</a:t>
            </a:r>
            <a:endParaRPr/>
          </a:p>
        </p:txBody>
      </p:sp>
      <p:sp>
        <p:nvSpPr>
          <p:cNvPr id="322" name="Google Shape;322;p12"/>
          <p:cNvSpPr txBox="1"/>
          <p:nvPr/>
        </p:nvSpPr>
        <p:spPr>
          <a:xfrm>
            <a:off x="8540100" y="6340500"/>
            <a:ext cx="603900" cy="51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Calibri"/>
                <a:ea typeface="Calibri"/>
                <a:cs typeface="Calibri"/>
                <a:sym typeface="Calibri"/>
              </a:rPr>
              <a:t>12</a:t>
            </a:r>
            <a:endParaRPr sz="1900" b="0" i="0" u="none" strike="noStrike" cap="none">
              <a:solidFill>
                <a:srgbClr val="000000"/>
              </a:solidFill>
              <a:latin typeface="Calibri"/>
              <a:ea typeface="Calibri"/>
              <a:cs typeface="Calibri"/>
              <a:sym typeface="Calibri"/>
            </a:endParaRPr>
          </a:p>
        </p:txBody>
      </p:sp>
      <p:pic>
        <p:nvPicPr>
          <p:cNvPr id="3" name="Hình ảnh 2" descr="Ảnh có chứa văn bản, ảnh chụp màn hình, biểu đồ, Phông chữ&#10;&#10;Mô tả được tạo tự động">
            <a:extLst>
              <a:ext uri="{FF2B5EF4-FFF2-40B4-BE49-F238E27FC236}">
                <a16:creationId xmlns:a16="http://schemas.microsoft.com/office/drawing/2014/main" id="{77B1E676-CE7B-7C08-052F-07732553BF66}"/>
              </a:ext>
            </a:extLst>
          </p:cNvPr>
          <p:cNvPicPr>
            <a:picLocks noChangeAspect="1"/>
          </p:cNvPicPr>
          <p:nvPr/>
        </p:nvPicPr>
        <p:blipFill>
          <a:blip r:embed="rId3"/>
          <a:stretch>
            <a:fillRect/>
          </a:stretch>
        </p:blipFill>
        <p:spPr>
          <a:xfrm>
            <a:off x="0" y="1122622"/>
            <a:ext cx="9144000" cy="52178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1615</TotalTime>
  <Words>1665</Words>
  <Application>Microsoft Office PowerPoint</Application>
  <PresentationFormat>Trình chiếu Trên màn hình (4:3)</PresentationFormat>
  <Paragraphs>150</Paragraphs>
  <Slides>22</Slides>
  <Notes>22</Notes>
  <HiddenSlides>0</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22</vt:i4>
      </vt:variant>
    </vt:vector>
  </HeadingPairs>
  <TitlesOfParts>
    <vt:vector size="33" baseType="lpstr">
      <vt:lpstr>Rajdhani</vt:lpstr>
      <vt:lpstr>Fira Sans Condensed Medium</vt:lpstr>
      <vt:lpstr>Lato</vt:lpstr>
      <vt:lpstr>Times New Roman</vt:lpstr>
      <vt:lpstr>Lobster</vt:lpstr>
      <vt:lpstr>Fira Sans Condensed</vt:lpstr>
      <vt:lpstr>Open Sans</vt:lpstr>
      <vt:lpstr>Arial</vt:lpstr>
      <vt:lpstr>Calibri</vt:lpstr>
      <vt:lpstr>Office Theme</vt:lpstr>
      <vt:lpstr>Office Theme</vt:lpstr>
      <vt:lpstr>Xây dựng website hỗ trợ kinh doanh thời trang</vt:lpstr>
      <vt:lpstr>Bản trình bày PowerPoint</vt:lpstr>
      <vt:lpstr>Đặt vấn đề</vt:lpstr>
      <vt:lpstr>Đặt vấn đề</vt:lpstr>
      <vt:lpstr>Định hướng giải pháp</vt:lpstr>
      <vt:lpstr>Bản trình bày PowerPoint</vt:lpstr>
      <vt:lpstr>Sơ đồ usecase tổng quan</vt:lpstr>
      <vt:lpstr>Quy trình nghiệp vụ đặt hàng </vt:lpstr>
      <vt:lpstr>Sơ đồ thực thể liên kết</vt:lpstr>
      <vt:lpstr>Kiến trúc phần mềm </vt:lpstr>
      <vt:lpstr>Công nghệ sử dụng</vt:lpstr>
      <vt:lpstr>Bản trình bày PowerPoint</vt:lpstr>
      <vt:lpstr>Triển khai trên web</vt:lpstr>
      <vt:lpstr>Trang đăng kí và xác thực sms</vt:lpstr>
      <vt:lpstr>Giao diện cửa hàng </vt:lpstr>
      <vt:lpstr>Chức năng quản lý giỏ hàng</vt:lpstr>
      <vt:lpstr>Chức năng đặt hàng </vt:lpstr>
      <vt:lpstr>Chức năng quản lý đơn hàng </vt:lpstr>
      <vt:lpstr>Chức năng quản lý đơn hàng </vt:lpstr>
      <vt:lpstr>Bản trình bày PowerPoint</vt:lpstr>
      <vt:lpstr>Kết luận và hướng phát triển</vt:lpstr>
      <vt:lpstr>Em xin chân thành cảm ơn các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Nguyen Ngoc Anh 20205228</cp:lastModifiedBy>
  <cp:revision>11</cp:revision>
  <dcterms:modified xsi:type="dcterms:W3CDTF">2024-07-15T16:53:20Z</dcterms:modified>
</cp:coreProperties>
</file>